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64" r:id="rId2"/>
    <p:sldId id="293" r:id="rId3"/>
    <p:sldId id="294" r:id="rId4"/>
    <p:sldId id="295" r:id="rId5"/>
    <p:sldId id="302" r:id="rId6"/>
    <p:sldId id="300" r:id="rId7"/>
    <p:sldId id="301" r:id="rId8"/>
    <p:sldId id="298" r:id="rId9"/>
    <p:sldId id="299" r:id="rId10"/>
    <p:sldId id="303" r:id="rId11"/>
    <p:sldId id="304" r:id="rId12"/>
    <p:sldId id="322" r:id="rId13"/>
    <p:sldId id="308" r:id="rId14"/>
    <p:sldId id="315" r:id="rId15"/>
    <p:sldId id="314" r:id="rId16"/>
    <p:sldId id="306" r:id="rId17"/>
    <p:sldId id="309" r:id="rId18"/>
    <p:sldId id="311" r:id="rId19"/>
    <p:sldId id="310" r:id="rId20"/>
    <p:sldId id="312" r:id="rId21"/>
    <p:sldId id="313" r:id="rId22"/>
    <p:sldId id="316" r:id="rId23"/>
    <p:sldId id="317" r:id="rId24"/>
    <p:sldId id="318" r:id="rId25"/>
    <p:sldId id="319" r:id="rId26"/>
    <p:sldId id="320" r:id="rId27"/>
    <p:sldId id="321" r:id="rId28"/>
    <p:sldId id="269" r:id="rId29"/>
    <p:sldId id="30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666FF"/>
    <a:srgbClr val="FF66FF"/>
    <a:srgbClr val="3333CC"/>
    <a:srgbClr val="6600FF"/>
    <a:srgbClr val="004564"/>
    <a:srgbClr val="B51606"/>
    <a:srgbClr val="014764"/>
    <a:srgbClr val="FE6454"/>
    <a:srgbClr val="0150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78324" autoAdjust="0"/>
  </p:normalViewPr>
  <p:slideViewPr>
    <p:cSldViewPr snapToGrid="0">
      <p:cViewPr varScale="1">
        <p:scale>
          <a:sx n="50" d="100"/>
          <a:sy n="50" d="100"/>
        </p:scale>
        <p:origin x="109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NIWA\Desktop\&#916;&#953;&#960;&#955;&#969;&#956;&#945;&#964;&#953;&#954;&#942;%20'&#917;&#955;&#949;&#957;&#945;\&#928;&#945;&#947;&#954;&#972;&#963;&#956;&#953;&#945;%20&#913;&#947;&#959;&#961;&#940;%20&#915;&#961;&#945;&#966;&#953;&#954;&#974;&#957;%20&#932;&#949;&#967;&#957;&#974;&#957;%20Adriot%20Market%20Research%20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NIWA\Desktop\&#916;&#953;&#960;&#955;&#969;&#956;&#945;&#964;&#953;&#954;&#942;%20'&#917;&#955;&#949;&#957;&#945;\&#928;&#945;&#947;&#954;&#972;&#963;&#956;&#953;&#945;%20&#913;&#947;&#959;&#961;&#940;%20&#915;&#961;&#945;&#966;&#953;&#954;&#974;&#957;%20&#932;&#949;&#967;&#957;&#974;&#957;%20Adriot%20Market%20Research%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NIWA\Desktop\&#916;&#953;&#960;&#955;&#969;&#956;&#945;&#964;&#953;&#954;&#942;%20'&#917;&#955;&#949;&#957;&#945;\&#928;&#945;&#947;&#954;&#972;&#963;&#956;&#953;&#945;%20&#913;&#947;&#959;&#961;&#940;%20&#915;&#961;&#945;&#966;&#953;&#954;&#974;&#957;%20&#932;&#949;&#967;&#957;&#974;&#957;%20Adriot%20Market%20Research%20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NIWA\Desktop\&#916;&#953;&#960;&#955;&#969;&#956;&#945;&#964;&#953;&#954;&#942;%20'&#917;&#955;&#949;&#957;&#945;\&#928;&#945;&#947;&#954;&#972;&#963;&#956;&#953;&#945;%20&#913;&#947;&#959;&#961;&#940;%20&#915;&#961;&#945;&#966;&#953;&#954;&#974;&#957;%20&#932;&#949;&#967;&#957;&#974;&#957;%20Adriot%20Market%20Research%20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NIWA\Desktop\&#916;&#953;&#960;&#955;&#969;&#956;&#945;&#964;&#953;&#954;&#942;%20'&#917;&#955;&#949;&#957;&#945;\&#928;&#945;&#947;&#954;&#972;&#963;&#956;&#953;&#945;%20&#913;&#947;&#959;&#961;&#940;%20&#915;&#961;&#945;&#966;&#953;&#954;&#974;&#957;%20&#932;&#949;&#967;&#957;&#974;&#957;%20Adriot%20Market%20Research%202020.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NIWA\Desktop\&#916;&#953;&#960;&#955;&#969;&#956;&#945;&#964;&#953;&#954;&#942;%20'&#917;&#955;&#949;&#957;&#945;\&#928;&#945;&#947;&#954;&#972;&#963;&#956;&#953;&#945;%20&#913;&#947;&#959;&#961;&#940;%20&#915;&#961;&#945;&#966;&#953;&#954;&#974;&#957;%20&#932;&#949;&#967;&#957;&#974;&#957;%20Adriot%20Market%20Research%202020.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Toshiba_HD\PESYP_Aspete_thesis\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2000" baseline="0" dirty="0"/>
              <a:t>Global Book Market </a:t>
            </a:r>
            <a:r>
              <a:rPr lang="el-GR" sz="2000" baseline="0" dirty="0"/>
              <a:t>(2018-2028)</a:t>
            </a:r>
          </a:p>
          <a:p>
            <a:pPr>
              <a:defRPr/>
            </a:pPr>
            <a:r>
              <a:rPr lang="en-US" sz="2000" baseline="0" dirty="0"/>
              <a:t>(In Billion USD)</a:t>
            </a:r>
            <a:endParaRPr lang="el-GR" sz="2000"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l-GR"/>
        </a:p>
      </c:txPr>
    </c:title>
    <c:autoTitleDeleted val="0"/>
    <c:plotArea>
      <c:layout>
        <c:manualLayout>
          <c:layoutTarget val="inner"/>
          <c:xMode val="edge"/>
          <c:yMode val="edge"/>
          <c:x val="3.1377937155315484E-2"/>
          <c:y val="9.6026417231689684E-2"/>
          <c:w val="0.97438239113498737"/>
          <c:h val="0.71220784231779499"/>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Βιβλίο!$B$4:$L$4</c:f>
              <c:numCache>
                <c:formatCode>General</c:formatCode>
                <c:ptCount val="11"/>
                <c:pt idx="0">
                  <c:v>2018</c:v>
                </c:pt>
                <c:pt idx="1">
                  <c:v>2019</c:v>
                </c:pt>
                <c:pt idx="2">
                  <c:v>2020</c:v>
                </c:pt>
                <c:pt idx="3">
                  <c:v>2021</c:v>
                </c:pt>
                <c:pt idx="4">
                  <c:v>2022</c:v>
                </c:pt>
                <c:pt idx="5">
                  <c:v>2023</c:v>
                </c:pt>
                <c:pt idx="6">
                  <c:v>2024</c:v>
                </c:pt>
                <c:pt idx="7">
                  <c:v>2025</c:v>
                </c:pt>
                <c:pt idx="8">
                  <c:v>2026</c:v>
                </c:pt>
                <c:pt idx="9">
                  <c:v>2027</c:v>
                </c:pt>
                <c:pt idx="10">
                  <c:v>2028</c:v>
                </c:pt>
              </c:numCache>
            </c:numRef>
          </c:cat>
          <c:val>
            <c:numRef>
              <c:f>Βιβλίο!$B$5:$L$5</c:f>
              <c:numCache>
                <c:formatCode>General</c:formatCode>
                <c:ptCount val="11"/>
                <c:pt idx="0">
                  <c:v>47.6</c:v>
                </c:pt>
                <c:pt idx="1">
                  <c:v>53.3</c:v>
                </c:pt>
                <c:pt idx="2">
                  <c:v>66.3</c:v>
                </c:pt>
                <c:pt idx="3">
                  <c:v>79.3</c:v>
                </c:pt>
                <c:pt idx="4">
                  <c:v>92.2</c:v>
                </c:pt>
                <c:pt idx="5">
                  <c:v>106.7</c:v>
                </c:pt>
                <c:pt idx="6">
                  <c:v>124.2</c:v>
                </c:pt>
                <c:pt idx="7">
                  <c:v>131.19999999999999</c:v>
                </c:pt>
                <c:pt idx="8">
                  <c:v>141.30000000000001</c:v>
                </c:pt>
                <c:pt idx="9">
                  <c:v>149.9</c:v>
                </c:pt>
                <c:pt idx="10">
                  <c:v>155.69999999999999</c:v>
                </c:pt>
              </c:numCache>
            </c:numRef>
          </c:val>
          <c:extLst>
            <c:ext xmlns:c16="http://schemas.microsoft.com/office/drawing/2014/chart" uri="{C3380CC4-5D6E-409C-BE32-E72D297353CC}">
              <c16:uniqueId val="{00000000-464D-4647-858B-E3155977FAD7}"/>
            </c:ext>
          </c:extLst>
        </c:ser>
        <c:dLbls>
          <c:dLblPos val="inEnd"/>
          <c:showLegendKey val="0"/>
          <c:showVal val="1"/>
          <c:showCatName val="0"/>
          <c:showSerName val="0"/>
          <c:showPercent val="0"/>
          <c:showBubbleSize val="0"/>
        </c:dLbls>
        <c:gapWidth val="41"/>
        <c:axId val="935840655"/>
        <c:axId val="867388191"/>
      </c:barChart>
      <c:catAx>
        <c:axId val="935840655"/>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sz="1400" b="1" i="0" baseline="0" dirty="0">
                    <a:effectLst/>
                  </a:rPr>
                  <a:t>Source:</a:t>
                </a:r>
                <a:r>
                  <a:rPr lang="el-GR" sz="1400" b="1" i="0" baseline="0" dirty="0">
                    <a:effectLst/>
                  </a:rPr>
                  <a:t> </a:t>
                </a:r>
                <a:r>
                  <a:rPr lang="en-US" sz="1400" b="1" i="0" baseline="0" dirty="0" err="1">
                    <a:effectLst/>
                  </a:rPr>
                  <a:t>Adriot</a:t>
                </a:r>
                <a:r>
                  <a:rPr lang="en-US" sz="1400" b="1" i="0" baseline="0" dirty="0">
                    <a:effectLst/>
                  </a:rPr>
                  <a:t> Market Research © 2021</a:t>
                </a:r>
                <a:endParaRPr lang="el-GR" sz="1400" dirty="0">
                  <a:effectLst/>
                </a:endParaRP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dk1">
                    <a:lumMod val="65000"/>
                    <a:lumOff val="35000"/>
                  </a:schemeClr>
                </a:solidFill>
                <a:effectLst/>
                <a:latin typeface="+mn-lt"/>
                <a:ea typeface="+mn-ea"/>
                <a:cs typeface="+mn-cs"/>
              </a:defRPr>
            </a:pPr>
            <a:endParaRPr lang="el-GR"/>
          </a:p>
        </c:txPr>
        <c:crossAx val="867388191"/>
        <c:crosses val="autoZero"/>
        <c:auto val="1"/>
        <c:lblAlgn val="ctr"/>
        <c:lblOffset val="100"/>
        <c:noMultiLvlLbl val="0"/>
      </c:catAx>
      <c:valAx>
        <c:axId val="867388191"/>
        <c:scaling>
          <c:orientation val="minMax"/>
        </c:scaling>
        <c:delete val="1"/>
        <c:axPos val="l"/>
        <c:numFmt formatCode="General" sourceLinked="1"/>
        <c:majorTickMark val="none"/>
        <c:minorTickMark val="none"/>
        <c:tickLblPos val="nextTo"/>
        <c:crossAx val="935840655"/>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b="0" i="0" u="none" strike="noStrike" kern="1200" baseline="0">
                <a:solidFill>
                  <a:schemeClr val="dk1">
                    <a:lumMod val="65000"/>
                    <a:lumOff val="35000"/>
                  </a:schemeClr>
                </a:solidFill>
                <a:effectLst/>
                <a:latin typeface="+mn-lt"/>
                <a:ea typeface="+mn-ea"/>
                <a:cs typeface="+mn-cs"/>
              </a:defRPr>
            </a:pPr>
            <a:r>
              <a:rPr lang="en-US" sz="2000" dirty="0"/>
              <a:t>Global</a:t>
            </a:r>
            <a:r>
              <a:rPr lang="en-US" sz="2000" baseline="0" dirty="0"/>
              <a:t> Printed Packaging Market</a:t>
            </a:r>
            <a:r>
              <a:rPr lang="el-GR" sz="2000" dirty="0"/>
              <a:t> (2018</a:t>
            </a:r>
            <a:r>
              <a:rPr lang="el-GR" sz="2000" baseline="0" dirty="0"/>
              <a:t>-2028</a:t>
            </a:r>
            <a:r>
              <a:rPr lang="el-GR" sz="2000" dirty="0"/>
              <a:t>) </a:t>
            </a:r>
            <a:endParaRPr lang="en-US" sz="2000" dirty="0"/>
          </a:p>
          <a:p>
            <a:pPr algn="ctr">
              <a:defRPr/>
            </a:pPr>
            <a:r>
              <a:rPr lang="el-GR" sz="2000" dirty="0"/>
              <a:t>(</a:t>
            </a:r>
            <a:r>
              <a:rPr lang="en-US" sz="2000" dirty="0"/>
              <a:t>in</a:t>
            </a:r>
            <a:r>
              <a:rPr lang="en-US" sz="2000" baseline="0" dirty="0"/>
              <a:t> Billion</a:t>
            </a:r>
            <a:r>
              <a:rPr lang="el-GR" sz="2000" dirty="0"/>
              <a:t> </a:t>
            </a:r>
            <a:r>
              <a:rPr lang="en-US" sz="2000" dirty="0"/>
              <a:t>USD</a:t>
            </a:r>
            <a:r>
              <a:rPr lang="el-GR" sz="2000" dirty="0"/>
              <a:t>)</a:t>
            </a:r>
          </a:p>
        </c:rich>
      </c:tx>
      <c:layout>
        <c:manualLayout>
          <c:xMode val="edge"/>
          <c:yMode val="edge"/>
          <c:x val="0.15410411198600174"/>
          <c:y val="2.6266416510318951E-2"/>
        </c:manualLayout>
      </c:layout>
      <c:overlay val="0"/>
      <c:spPr>
        <a:noFill/>
        <a:ln>
          <a:noFill/>
        </a:ln>
        <a:effectLst/>
      </c:spPr>
      <c:txPr>
        <a:bodyPr rot="0" spcFirstLastPara="1" vertOverflow="ellipsis" vert="horz" wrap="square" anchor="ctr" anchorCtr="1"/>
        <a:lstStyle/>
        <a:p>
          <a:pPr algn="ctr">
            <a:defRPr b="0" i="0" u="none" strike="noStrike" kern="1200" baseline="0">
              <a:solidFill>
                <a:schemeClr val="dk1">
                  <a:lumMod val="65000"/>
                  <a:lumOff val="35000"/>
                </a:schemeClr>
              </a:solidFill>
              <a:effectLst/>
              <a:latin typeface="+mn-lt"/>
              <a:ea typeface="+mn-ea"/>
              <a:cs typeface="+mn-cs"/>
            </a:defRPr>
          </a:pPr>
          <a:endParaRPr lang="el-GR"/>
        </a:p>
      </c:txPr>
    </c:title>
    <c:autoTitleDeleted val="0"/>
    <c:plotArea>
      <c:layout>
        <c:manualLayout>
          <c:layoutTarget val="inner"/>
          <c:xMode val="edge"/>
          <c:yMode val="edge"/>
          <c:x val="1.290561340602233E-2"/>
          <c:y val="4.424431549680953E-2"/>
          <c:w val="0.97418877318795538"/>
          <c:h val="0.74085233857877608"/>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'Έντυπη Συσκευασία'!$B$4:$L$4</c:f>
              <c:numCache>
                <c:formatCode>General</c:formatCode>
                <c:ptCount val="11"/>
                <c:pt idx="0">
                  <c:v>2018</c:v>
                </c:pt>
                <c:pt idx="1">
                  <c:v>2019</c:v>
                </c:pt>
                <c:pt idx="2">
                  <c:v>2020</c:v>
                </c:pt>
                <c:pt idx="3">
                  <c:v>2021</c:v>
                </c:pt>
                <c:pt idx="4">
                  <c:v>2022</c:v>
                </c:pt>
                <c:pt idx="5">
                  <c:v>2023</c:v>
                </c:pt>
                <c:pt idx="6">
                  <c:v>2024</c:v>
                </c:pt>
                <c:pt idx="7">
                  <c:v>2025</c:v>
                </c:pt>
                <c:pt idx="8">
                  <c:v>2026</c:v>
                </c:pt>
                <c:pt idx="9">
                  <c:v>2027</c:v>
                </c:pt>
                <c:pt idx="10">
                  <c:v>2028</c:v>
                </c:pt>
              </c:numCache>
            </c:numRef>
          </c:cat>
          <c:val>
            <c:numRef>
              <c:f>'Έντυπη Συσκευασία'!$B$5:$L$5</c:f>
              <c:numCache>
                <c:formatCode>General</c:formatCode>
                <c:ptCount val="11"/>
                <c:pt idx="0">
                  <c:v>174.1</c:v>
                </c:pt>
                <c:pt idx="1">
                  <c:v>184.7</c:v>
                </c:pt>
                <c:pt idx="2">
                  <c:v>195.4</c:v>
                </c:pt>
                <c:pt idx="3">
                  <c:v>209.6</c:v>
                </c:pt>
                <c:pt idx="4">
                  <c:v>231</c:v>
                </c:pt>
                <c:pt idx="5">
                  <c:v>248.7</c:v>
                </c:pt>
                <c:pt idx="6">
                  <c:v>277.2</c:v>
                </c:pt>
                <c:pt idx="7">
                  <c:v>309.10000000000002</c:v>
                </c:pt>
                <c:pt idx="8">
                  <c:v>344.7</c:v>
                </c:pt>
                <c:pt idx="9">
                  <c:v>387.3</c:v>
                </c:pt>
                <c:pt idx="10">
                  <c:v>440.6</c:v>
                </c:pt>
              </c:numCache>
            </c:numRef>
          </c:val>
          <c:extLst>
            <c:ext xmlns:c16="http://schemas.microsoft.com/office/drawing/2014/chart" uri="{C3380CC4-5D6E-409C-BE32-E72D297353CC}">
              <c16:uniqueId val="{00000000-801F-44D4-A63D-91B8B91C7057}"/>
            </c:ext>
          </c:extLst>
        </c:ser>
        <c:dLbls>
          <c:dLblPos val="inEnd"/>
          <c:showLegendKey val="0"/>
          <c:showVal val="1"/>
          <c:showCatName val="0"/>
          <c:showSerName val="0"/>
          <c:showPercent val="0"/>
          <c:showBubbleSize val="0"/>
        </c:dLbls>
        <c:gapWidth val="41"/>
        <c:axId val="754613999"/>
        <c:axId val="937410911"/>
      </c:barChart>
      <c:catAx>
        <c:axId val="754613999"/>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sz="1400" dirty="0"/>
                  <a:t>Source</a:t>
                </a:r>
                <a:r>
                  <a:rPr lang="el-GR" sz="1400" dirty="0"/>
                  <a:t>: </a:t>
                </a:r>
                <a:r>
                  <a:rPr lang="en-US" sz="1400" dirty="0" err="1"/>
                  <a:t>Adriot</a:t>
                </a:r>
                <a:r>
                  <a:rPr lang="en-US" sz="1400" dirty="0"/>
                  <a:t> Market Research © 2020</a:t>
                </a:r>
                <a:endParaRPr lang="el-GR" sz="1400" dirty="0"/>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effectLst/>
                <a:latin typeface="+mn-lt"/>
                <a:ea typeface="+mn-ea"/>
                <a:cs typeface="+mn-cs"/>
              </a:defRPr>
            </a:pPr>
            <a:endParaRPr lang="el-GR"/>
          </a:p>
        </c:txPr>
        <c:crossAx val="937410911"/>
        <c:crosses val="autoZero"/>
        <c:auto val="1"/>
        <c:lblAlgn val="ctr"/>
        <c:lblOffset val="100"/>
        <c:noMultiLvlLbl val="0"/>
      </c:catAx>
      <c:valAx>
        <c:axId val="937410911"/>
        <c:scaling>
          <c:orientation val="minMax"/>
        </c:scaling>
        <c:delete val="1"/>
        <c:axPos val="l"/>
        <c:numFmt formatCode="General" sourceLinked="1"/>
        <c:majorTickMark val="none"/>
        <c:minorTickMark val="none"/>
        <c:tickLblPos val="nextTo"/>
        <c:crossAx val="754613999"/>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2000" b="0" i="0" baseline="0" dirty="0">
                <a:effectLst/>
              </a:rPr>
              <a:t>Global Printed Electronics Market</a:t>
            </a:r>
            <a:r>
              <a:rPr lang="el-GR" sz="2000" b="0" i="0" baseline="0" dirty="0">
                <a:effectLst/>
              </a:rPr>
              <a:t> (2018-2028)</a:t>
            </a:r>
            <a:endParaRPr lang="el-GR" sz="2000" dirty="0">
              <a:effectLst/>
            </a:endParaRPr>
          </a:p>
          <a:p>
            <a:pPr>
              <a:defRPr/>
            </a:pPr>
            <a:r>
              <a:rPr lang="en-US" sz="2000" b="0" i="0" baseline="0" dirty="0">
                <a:effectLst/>
              </a:rPr>
              <a:t>(In Billion</a:t>
            </a:r>
            <a:r>
              <a:rPr lang="el-GR" sz="2000" b="0" i="0" baseline="0" dirty="0">
                <a:effectLst/>
              </a:rPr>
              <a:t> </a:t>
            </a:r>
            <a:r>
              <a:rPr lang="en-US" sz="2000" b="0" i="0" baseline="0" dirty="0">
                <a:effectLst/>
              </a:rPr>
              <a:t>USD)</a:t>
            </a:r>
            <a:endParaRPr lang="el-GR" sz="2000" dirty="0">
              <a:effectLst/>
            </a:endParaRP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l-GR"/>
        </a:p>
      </c:txPr>
    </c:title>
    <c:autoTitleDeleted val="0"/>
    <c:plotArea>
      <c:layout>
        <c:manualLayout>
          <c:layoutTarget val="inner"/>
          <c:xMode val="edge"/>
          <c:yMode val="edge"/>
          <c:x val="2.5099828864803195E-2"/>
          <c:y val="9.8165981102918409E-2"/>
          <c:w val="0.94980034227039356"/>
          <c:h val="0.72036050221126602"/>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'Τυπωμένα Ηλεκτρονικά'!$B$4:$L$4</c:f>
              <c:numCache>
                <c:formatCode>General</c:formatCode>
                <c:ptCount val="11"/>
                <c:pt idx="0">
                  <c:v>2018</c:v>
                </c:pt>
                <c:pt idx="1">
                  <c:v>2019</c:v>
                </c:pt>
                <c:pt idx="2">
                  <c:v>2020</c:v>
                </c:pt>
                <c:pt idx="3">
                  <c:v>2021</c:v>
                </c:pt>
                <c:pt idx="4">
                  <c:v>2022</c:v>
                </c:pt>
                <c:pt idx="5">
                  <c:v>2023</c:v>
                </c:pt>
                <c:pt idx="6">
                  <c:v>2024</c:v>
                </c:pt>
                <c:pt idx="7">
                  <c:v>2025</c:v>
                </c:pt>
                <c:pt idx="8">
                  <c:v>2026</c:v>
                </c:pt>
                <c:pt idx="9">
                  <c:v>2027</c:v>
                </c:pt>
                <c:pt idx="10">
                  <c:v>2028</c:v>
                </c:pt>
              </c:numCache>
            </c:numRef>
          </c:cat>
          <c:val>
            <c:numRef>
              <c:f>'Τυπωμένα Ηλεκτρονικά'!$B$5:$L$5</c:f>
              <c:numCache>
                <c:formatCode>General</c:formatCode>
                <c:ptCount val="11"/>
                <c:pt idx="0">
                  <c:v>7.2</c:v>
                </c:pt>
                <c:pt idx="1">
                  <c:v>8.3000000000000007</c:v>
                </c:pt>
                <c:pt idx="2">
                  <c:v>10</c:v>
                </c:pt>
                <c:pt idx="3">
                  <c:v>11.9</c:v>
                </c:pt>
                <c:pt idx="4">
                  <c:v>14.1</c:v>
                </c:pt>
                <c:pt idx="5">
                  <c:v>16</c:v>
                </c:pt>
                <c:pt idx="6">
                  <c:v>18.399999999999999</c:v>
                </c:pt>
                <c:pt idx="7">
                  <c:v>20.100000000000001</c:v>
                </c:pt>
                <c:pt idx="8">
                  <c:v>21.6</c:v>
                </c:pt>
                <c:pt idx="9">
                  <c:v>23.2</c:v>
                </c:pt>
                <c:pt idx="10">
                  <c:v>24</c:v>
                </c:pt>
              </c:numCache>
            </c:numRef>
          </c:val>
          <c:extLst>
            <c:ext xmlns:c16="http://schemas.microsoft.com/office/drawing/2014/chart" uri="{C3380CC4-5D6E-409C-BE32-E72D297353CC}">
              <c16:uniqueId val="{00000000-C4B4-4A79-97A9-2396BD7C38E9}"/>
            </c:ext>
          </c:extLst>
        </c:ser>
        <c:dLbls>
          <c:dLblPos val="inEnd"/>
          <c:showLegendKey val="0"/>
          <c:showVal val="1"/>
          <c:showCatName val="0"/>
          <c:showSerName val="0"/>
          <c:showPercent val="0"/>
          <c:showBubbleSize val="0"/>
        </c:dLbls>
        <c:gapWidth val="41"/>
        <c:axId val="705480095"/>
        <c:axId val="944375471"/>
      </c:barChart>
      <c:catAx>
        <c:axId val="705480095"/>
        <c:scaling>
          <c:orientation val="minMax"/>
        </c:scaling>
        <c:delete val="0"/>
        <c:axPos val="b"/>
        <c:title>
          <c:tx>
            <c:rich>
              <a:bodyPr rot="0" spcFirstLastPara="1" vertOverflow="ellipsis" vert="horz" wrap="square" anchor="ctr" anchorCtr="1"/>
              <a:lstStyle/>
              <a:p>
                <a:pPr algn="ctr" rtl="0">
                  <a:defRPr sz="900" b="1" i="0" u="none" strike="noStrike" kern="1200" baseline="0">
                    <a:solidFill>
                      <a:prstClr val="black">
                        <a:lumMod val="65000"/>
                        <a:lumOff val="35000"/>
                      </a:prstClr>
                    </a:solidFill>
                    <a:latin typeface="+mn-lt"/>
                    <a:ea typeface="+mn-ea"/>
                    <a:cs typeface="+mn-cs"/>
                  </a:defRPr>
                </a:pPr>
                <a:r>
                  <a:rPr lang="en-US" sz="1400" b="1" i="0" u="none" strike="noStrike" kern="1200" baseline="0" dirty="0">
                    <a:solidFill>
                      <a:prstClr val="black">
                        <a:lumMod val="65000"/>
                        <a:lumOff val="35000"/>
                      </a:prstClr>
                    </a:solidFill>
                    <a:latin typeface="+mn-lt"/>
                    <a:ea typeface="+mn-ea"/>
                    <a:cs typeface="+mn-cs"/>
                  </a:rPr>
                  <a:t>Source</a:t>
                </a:r>
                <a:r>
                  <a:rPr lang="el-GR" sz="1400" b="1" i="0" u="none" strike="noStrike" kern="1200" baseline="0" dirty="0">
                    <a:solidFill>
                      <a:prstClr val="black">
                        <a:lumMod val="65000"/>
                        <a:lumOff val="35000"/>
                      </a:prstClr>
                    </a:solidFill>
                    <a:latin typeface="+mn-lt"/>
                    <a:ea typeface="+mn-ea"/>
                    <a:cs typeface="+mn-cs"/>
                  </a:rPr>
                  <a:t>: </a:t>
                </a:r>
                <a:r>
                  <a:rPr lang="en-US" sz="1400" b="1" i="0" u="none" strike="noStrike" kern="1200" baseline="0" dirty="0" err="1">
                    <a:solidFill>
                      <a:prstClr val="black">
                        <a:lumMod val="65000"/>
                        <a:lumOff val="35000"/>
                      </a:prstClr>
                    </a:solidFill>
                    <a:latin typeface="+mn-lt"/>
                    <a:ea typeface="+mn-ea"/>
                    <a:cs typeface="+mn-cs"/>
                  </a:rPr>
                  <a:t>Adriot</a:t>
                </a:r>
                <a:r>
                  <a:rPr lang="en-US" sz="1400" b="1" i="0" u="none" strike="noStrike" kern="1200" baseline="0" dirty="0">
                    <a:solidFill>
                      <a:prstClr val="black">
                        <a:lumMod val="65000"/>
                        <a:lumOff val="35000"/>
                      </a:prstClr>
                    </a:solidFill>
                    <a:latin typeface="+mn-lt"/>
                    <a:ea typeface="+mn-ea"/>
                    <a:cs typeface="+mn-cs"/>
                  </a:rPr>
                  <a:t> Market Research © 2021</a:t>
                </a:r>
                <a:endParaRPr lang="el-GR" sz="1400" b="1" i="0" u="none" strike="noStrike" kern="1200" baseline="0" dirty="0">
                  <a:solidFill>
                    <a:prstClr val="black">
                      <a:lumMod val="65000"/>
                      <a:lumOff val="35000"/>
                    </a:prstClr>
                  </a:solidFill>
                  <a:latin typeface="+mn-lt"/>
                  <a:ea typeface="+mn-ea"/>
                  <a:cs typeface="+mn-cs"/>
                </a:endParaRPr>
              </a:p>
            </c:rich>
          </c:tx>
          <c:overlay val="0"/>
          <c:spPr>
            <a:noFill/>
            <a:ln>
              <a:noFill/>
            </a:ln>
            <a:effectLst/>
          </c:spPr>
          <c:txPr>
            <a:bodyPr rot="0" spcFirstLastPara="1" vertOverflow="ellipsis" vert="horz" wrap="square" anchor="ctr" anchorCtr="1"/>
            <a:lstStyle/>
            <a:p>
              <a:pPr algn="ctr" rtl="0">
                <a:defRPr sz="900" b="1" i="0" u="none" strike="noStrike" kern="1200" baseline="0">
                  <a:solidFill>
                    <a:prstClr val="black">
                      <a:lumMod val="65000"/>
                      <a:lumOff val="35000"/>
                    </a:prstClr>
                  </a:solidFill>
                  <a:latin typeface="+mn-lt"/>
                  <a:ea typeface="+mn-ea"/>
                  <a:cs typeface="+mn-cs"/>
                </a:defRPr>
              </a:pPr>
              <a:endParaRPr lang="el-G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effectLst/>
                <a:latin typeface="+mn-lt"/>
                <a:ea typeface="+mn-ea"/>
                <a:cs typeface="+mn-cs"/>
              </a:defRPr>
            </a:pPr>
            <a:endParaRPr lang="el-GR"/>
          </a:p>
        </c:txPr>
        <c:crossAx val="944375471"/>
        <c:crosses val="autoZero"/>
        <c:auto val="1"/>
        <c:lblAlgn val="ctr"/>
        <c:lblOffset val="100"/>
        <c:noMultiLvlLbl val="0"/>
      </c:catAx>
      <c:valAx>
        <c:axId val="944375471"/>
        <c:scaling>
          <c:orientation val="minMax"/>
        </c:scaling>
        <c:delete val="1"/>
        <c:axPos val="l"/>
        <c:numFmt formatCode="General" sourceLinked="1"/>
        <c:majorTickMark val="none"/>
        <c:minorTickMark val="none"/>
        <c:tickLblPos val="nextTo"/>
        <c:crossAx val="705480095"/>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2000" dirty="0"/>
              <a:t>Global Security Printing Market</a:t>
            </a:r>
            <a:r>
              <a:rPr lang="el-GR" sz="2000" dirty="0"/>
              <a:t> </a:t>
            </a:r>
          </a:p>
          <a:p>
            <a:pPr>
              <a:defRPr/>
            </a:pPr>
            <a:r>
              <a:rPr lang="en-US" sz="2000" dirty="0"/>
              <a:t>In Billion</a:t>
            </a:r>
            <a:r>
              <a:rPr lang="el-GR" sz="2000" dirty="0"/>
              <a:t> </a:t>
            </a:r>
            <a:r>
              <a:rPr lang="en-US" sz="2000" dirty="0"/>
              <a:t>USD</a:t>
            </a:r>
            <a:endParaRPr lang="el-GR" sz="2000"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l-GR"/>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'Έντυπα Ασφαλείας'!$B$4:$L$4</c:f>
              <c:numCache>
                <c:formatCode>General</c:formatCode>
                <c:ptCount val="11"/>
                <c:pt idx="0">
                  <c:v>2018</c:v>
                </c:pt>
                <c:pt idx="1">
                  <c:v>2019</c:v>
                </c:pt>
                <c:pt idx="2">
                  <c:v>2020</c:v>
                </c:pt>
                <c:pt idx="3">
                  <c:v>2021</c:v>
                </c:pt>
                <c:pt idx="4">
                  <c:v>2022</c:v>
                </c:pt>
                <c:pt idx="5">
                  <c:v>2023</c:v>
                </c:pt>
                <c:pt idx="6">
                  <c:v>2024</c:v>
                </c:pt>
                <c:pt idx="7">
                  <c:v>2025</c:v>
                </c:pt>
                <c:pt idx="8">
                  <c:v>2026</c:v>
                </c:pt>
                <c:pt idx="9">
                  <c:v>2027</c:v>
                </c:pt>
                <c:pt idx="10">
                  <c:v>2028</c:v>
                </c:pt>
              </c:numCache>
            </c:numRef>
          </c:cat>
          <c:val>
            <c:numRef>
              <c:f>'Έντυπα Ασφαλείας'!$B$5:$L$5</c:f>
              <c:numCache>
                <c:formatCode>General</c:formatCode>
                <c:ptCount val="11"/>
                <c:pt idx="0">
                  <c:v>12.5</c:v>
                </c:pt>
                <c:pt idx="1">
                  <c:v>14.5</c:v>
                </c:pt>
                <c:pt idx="2">
                  <c:v>17.5</c:v>
                </c:pt>
                <c:pt idx="3">
                  <c:v>21</c:v>
                </c:pt>
                <c:pt idx="4">
                  <c:v>24.6</c:v>
                </c:pt>
                <c:pt idx="5">
                  <c:v>28</c:v>
                </c:pt>
                <c:pt idx="6">
                  <c:v>32</c:v>
                </c:pt>
                <c:pt idx="7">
                  <c:v>35</c:v>
                </c:pt>
                <c:pt idx="8">
                  <c:v>38</c:v>
                </c:pt>
                <c:pt idx="9">
                  <c:v>40</c:v>
                </c:pt>
                <c:pt idx="10">
                  <c:v>42</c:v>
                </c:pt>
              </c:numCache>
            </c:numRef>
          </c:val>
          <c:extLst>
            <c:ext xmlns:c16="http://schemas.microsoft.com/office/drawing/2014/chart" uri="{C3380CC4-5D6E-409C-BE32-E72D297353CC}">
              <c16:uniqueId val="{00000000-3827-4725-BA46-EEBC18A73AE7}"/>
            </c:ext>
          </c:extLst>
        </c:ser>
        <c:dLbls>
          <c:dLblPos val="inEnd"/>
          <c:showLegendKey val="0"/>
          <c:showVal val="1"/>
          <c:showCatName val="0"/>
          <c:showSerName val="0"/>
          <c:showPercent val="0"/>
          <c:showBubbleSize val="0"/>
        </c:dLbls>
        <c:gapWidth val="41"/>
        <c:axId val="721039263"/>
        <c:axId val="668971855"/>
      </c:barChart>
      <c:catAx>
        <c:axId val="721039263"/>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sz="1400" b="1" i="0" baseline="0" dirty="0">
                    <a:effectLst/>
                  </a:rPr>
                  <a:t>Source</a:t>
                </a:r>
                <a:r>
                  <a:rPr lang="el-GR" sz="1400" b="1" i="0" baseline="0" dirty="0">
                    <a:effectLst/>
                  </a:rPr>
                  <a:t>: </a:t>
                </a:r>
                <a:r>
                  <a:rPr lang="en-US" sz="1400" b="1" i="0" baseline="0" dirty="0" err="1">
                    <a:effectLst/>
                  </a:rPr>
                  <a:t>Adriot</a:t>
                </a:r>
                <a:r>
                  <a:rPr lang="en-US" sz="1400" b="1" i="0" baseline="0" dirty="0">
                    <a:effectLst/>
                  </a:rPr>
                  <a:t> Market Research © 2021</a:t>
                </a:r>
                <a:endParaRPr lang="el-GR" sz="1400" dirty="0">
                  <a:effectLst/>
                </a:endParaRPr>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effectLst/>
                <a:latin typeface="+mn-lt"/>
                <a:ea typeface="+mn-ea"/>
                <a:cs typeface="+mn-cs"/>
              </a:defRPr>
            </a:pPr>
            <a:endParaRPr lang="el-GR"/>
          </a:p>
        </c:txPr>
        <c:crossAx val="668971855"/>
        <c:crosses val="autoZero"/>
        <c:auto val="1"/>
        <c:lblAlgn val="ctr"/>
        <c:lblOffset val="100"/>
        <c:noMultiLvlLbl val="0"/>
      </c:catAx>
      <c:valAx>
        <c:axId val="668971855"/>
        <c:scaling>
          <c:orientation val="minMax"/>
        </c:scaling>
        <c:delete val="1"/>
        <c:axPos val="l"/>
        <c:numFmt formatCode="General" sourceLinked="1"/>
        <c:majorTickMark val="none"/>
        <c:minorTickMark val="none"/>
        <c:tickLblPos val="nextTo"/>
        <c:crossAx val="721039263"/>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2000" dirty="0"/>
              <a:t>Global 3D Printing Market</a:t>
            </a:r>
          </a:p>
          <a:p>
            <a:pPr>
              <a:defRPr/>
            </a:pPr>
            <a:r>
              <a:rPr lang="en-US" sz="2000" dirty="0"/>
              <a:t>(In Billion USD</a:t>
            </a:r>
            <a:r>
              <a:rPr lang="el-GR" sz="2000" dirty="0"/>
              <a:t>)</a:t>
            </a:r>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l-GR"/>
        </a:p>
      </c:txPr>
    </c:title>
    <c:autoTitleDeleted val="0"/>
    <c:plotArea>
      <c:layout>
        <c:manualLayout>
          <c:layoutTarget val="inner"/>
          <c:xMode val="edge"/>
          <c:yMode val="edge"/>
          <c:x val="1.3327016753500559E-2"/>
          <c:y val="0.1437734080669503"/>
          <c:w val="0.97334596649299887"/>
          <c:h val="0.69588350116417652"/>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'3D Printing'!$B$3:$I$3</c:f>
              <c:numCache>
                <c:formatCode>General</c:formatCode>
                <c:ptCount val="8"/>
                <c:pt idx="0">
                  <c:v>2018</c:v>
                </c:pt>
                <c:pt idx="1">
                  <c:v>2019</c:v>
                </c:pt>
                <c:pt idx="2">
                  <c:v>2020</c:v>
                </c:pt>
                <c:pt idx="3">
                  <c:v>2021</c:v>
                </c:pt>
                <c:pt idx="4">
                  <c:v>2022</c:v>
                </c:pt>
                <c:pt idx="5">
                  <c:v>2023</c:v>
                </c:pt>
                <c:pt idx="6">
                  <c:v>2024</c:v>
                </c:pt>
                <c:pt idx="7">
                  <c:v>2025</c:v>
                </c:pt>
              </c:numCache>
            </c:numRef>
          </c:cat>
          <c:val>
            <c:numRef>
              <c:f>'3D Printing'!$B$4:$I$4</c:f>
              <c:numCache>
                <c:formatCode>General</c:formatCode>
                <c:ptCount val="8"/>
                <c:pt idx="0">
                  <c:v>9.5</c:v>
                </c:pt>
                <c:pt idx="1">
                  <c:v>11</c:v>
                </c:pt>
                <c:pt idx="2">
                  <c:v>12.4</c:v>
                </c:pt>
                <c:pt idx="3">
                  <c:v>15.1</c:v>
                </c:pt>
                <c:pt idx="4">
                  <c:v>18.100000000000001</c:v>
                </c:pt>
                <c:pt idx="5">
                  <c:v>21</c:v>
                </c:pt>
                <c:pt idx="6">
                  <c:v>25</c:v>
                </c:pt>
                <c:pt idx="7">
                  <c:v>31</c:v>
                </c:pt>
              </c:numCache>
            </c:numRef>
          </c:val>
          <c:extLst>
            <c:ext xmlns:c16="http://schemas.microsoft.com/office/drawing/2014/chart" uri="{C3380CC4-5D6E-409C-BE32-E72D297353CC}">
              <c16:uniqueId val="{00000000-32FF-432B-9490-D6B6919A1E98}"/>
            </c:ext>
          </c:extLst>
        </c:ser>
        <c:dLbls>
          <c:dLblPos val="inEnd"/>
          <c:showLegendKey val="0"/>
          <c:showVal val="1"/>
          <c:showCatName val="0"/>
          <c:showSerName val="0"/>
          <c:showPercent val="0"/>
          <c:showBubbleSize val="0"/>
        </c:dLbls>
        <c:gapWidth val="41"/>
        <c:axId val="859615423"/>
        <c:axId val="872831279"/>
      </c:barChart>
      <c:catAx>
        <c:axId val="859615423"/>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r>
                  <a:rPr lang="en-US" sz="1400" dirty="0"/>
                  <a:t>Source</a:t>
                </a:r>
                <a:r>
                  <a:rPr lang="el-GR" sz="1400" dirty="0"/>
                  <a:t>: </a:t>
                </a:r>
                <a:r>
                  <a:rPr lang="en-US" sz="1400" dirty="0" err="1"/>
                  <a:t>Adriot</a:t>
                </a:r>
                <a:r>
                  <a:rPr lang="en-US" sz="1400" dirty="0"/>
                  <a:t> Market Research © 2019</a:t>
                </a:r>
                <a:endParaRPr lang="el-GR" sz="1400" dirty="0"/>
              </a:p>
            </c:rich>
          </c:tx>
          <c:overlay val="0"/>
          <c:spPr>
            <a:noFill/>
            <a:ln>
              <a:noFill/>
            </a:ln>
            <a:effectLst/>
          </c:spPr>
          <c:txPr>
            <a:bodyPr rot="0" spcFirstLastPara="1" vertOverflow="ellipsis" vert="horz" wrap="square" anchor="ctr" anchorCtr="1"/>
            <a:lstStyle/>
            <a:p>
              <a:pPr>
                <a:defRPr sz="900" b="1" i="0" u="none" strike="noStrike" kern="1200" baseline="0">
                  <a:solidFill>
                    <a:schemeClr val="dk1">
                      <a:lumMod val="65000"/>
                      <a:lumOff val="35000"/>
                    </a:schemeClr>
                  </a:solidFill>
                  <a:latin typeface="+mn-lt"/>
                  <a:ea typeface="+mn-ea"/>
                  <a:cs typeface="+mn-cs"/>
                </a:defRPr>
              </a:pPr>
              <a:endParaRPr lang="el-G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dk1">
                    <a:lumMod val="65000"/>
                    <a:lumOff val="35000"/>
                  </a:schemeClr>
                </a:solidFill>
                <a:effectLst/>
                <a:latin typeface="+mn-lt"/>
                <a:ea typeface="+mn-ea"/>
                <a:cs typeface="+mn-cs"/>
              </a:defRPr>
            </a:pPr>
            <a:endParaRPr lang="el-GR"/>
          </a:p>
        </c:txPr>
        <c:crossAx val="872831279"/>
        <c:crosses val="autoZero"/>
        <c:auto val="1"/>
        <c:lblAlgn val="ctr"/>
        <c:lblOffset val="100"/>
        <c:noMultiLvlLbl val="0"/>
      </c:catAx>
      <c:valAx>
        <c:axId val="872831279"/>
        <c:scaling>
          <c:orientation val="minMax"/>
        </c:scaling>
        <c:delete val="1"/>
        <c:axPos val="l"/>
        <c:numFmt formatCode="General" sourceLinked="1"/>
        <c:majorTickMark val="none"/>
        <c:minorTickMark val="none"/>
        <c:tickLblPos val="nextTo"/>
        <c:crossAx val="859615423"/>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Global</a:t>
            </a:r>
            <a:r>
              <a:rPr lang="en-US" sz="2000" baseline="0" dirty="0"/>
              <a:t> Print Market (2018 - 2028)</a:t>
            </a:r>
          </a:p>
          <a:p>
            <a:pPr>
              <a:defRPr/>
            </a:pPr>
            <a:r>
              <a:rPr lang="en-US" sz="2000" baseline="0" dirty="0"/>
              <a:t>In Billion USD</a:t>
            </a:r>
            <a:endParaRPr lang="el-GR"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l-GR"/>
        </a:p>
      </c:txPr>
    </c:title>
    <c:autoTitleDeleted val="0"/>
    <c:plotArea>
      <c:layout>
        <c:manualLayout>
          <c:layoutTarget val="inner"/>
          <c:xMode val="edge"/>
          <c:yMode val="edge"/>
          <c:x val="8.2943993732229868E-2"/>
          <c:y val="0.14091806624685727"/>
          <c:w val="0.89951579215662392"/>
          <c:h val="0.57484960768909432"/>
        </c:manualLayout>
      </c:layout>
      <c:barChart>
        <c:barDir val="col"/>
        <c:grouping val="stacked"/>
        <c:varyColors val="0"/>
        <c:ser>
          <c:idx val="0"/>
          <c:order val="0"/>
          <c:tx>
            <c:strRef>
              <c:f>All!$B$3</c:f>
              <c:strCache>
                <c:ptCount val="1"/>
                <c:pt idx="0">
                  <c:v>book</c:v>
                </c:pt>
              </c:strCache>
            </c:strRef>
          </c:tx>
          <c:spPr>
            <a:solidFill>
              <a:schemeClr val="accent1"/>
            </a:solidFill>
            <a:ln>
              <a:noFill/>
            </a:ln>
            <a:effectLst/>
          </c:spPr>
          <c:invertIfNegative val="0"/>
          <c:cat>
            <c:numRef>
              <c:f>All!$C$2:$M$2</c:f>
              <c:numCache>
                <c:formatCode>General</c:formatCode>
                <c:ptCount val="11"/>
                <c:pt idx="0">
                  <c:v>2018</c:v>
                </c:pt>
                <c:pt idx="1">
                  <c:v>2019</c:v>
                </c:pt>
                <c:pt idx="2">
                  <c:v>2020</c:v>
                </c:pt>
                <c:pt idx="3">
                  <c:v>2021</c:v>
                </c:pt>
                <c:pt idx="4">
                  <c:v>2022</c:v>
                </c:pt>
                <c:pt idx="5">
                  <c:v>2023</c:v>
                </c:pt>
                <c:pt idx="6">
                  <c:v>2024</c:v>
                </c:pt>
                <c:pt idx="7">
                  <c:v>2025</c:v>
                </c:pt>
                <c:pt idx="8">
                  <c:v>2026</c:v>
                </c:pt>
                <c:pt idx="9">
                  <c:v>2027</c:v>
                </c:pt>
                <c:pt idx="10">
                  <c:v>2028</c:v>
                </c:pt>
              </c:numCache>
            </c:numRef>
          </c:cat>
          <c:val>
            <c:numRef>
              <c:f>All!$C$3:$M$3</c:f>
              <c:numCache>
                <c:formatCode>General</c:formatCode>
                <c:ptCount val="11"/>
                <c:pt idx="0">
                  <c:v>47.6</c:v>
                </c:pt>
                <c:pt idx="1">
                  <c:v>53.3</c:v>
                </c:pt>
                <c:pt idx="2">
                  <c:v>66.3</c:v>
                </c:pt>
                <c:pt idx="3">
                  <c:v>79.3</c:v>
                </c:pt>
                <c:pt idx="4">
                  <c:v>92.2</c:v>
                </c:pt>
                <c:pt idx="5">
                  <c:v>106.7</c:v>
                </c:pt>
                <c:pt idx="6">
                  <c:v>124.2</c:v>
                </c:pt>
                <c:pt idx="7">
                  <c:v>131.19999999999999</c:v>
                </c:pt>
                <c:pt idx="8">
                  <c:v>141.30000000000001</c:v>
                </c:pt>
                <c:pt idx="9">
                  <c:v>149.9</c:v>
                </c:pt>
                <c:pt idx="10">
                  <c:v>155.69999999999999</c:v>
                </c:pt>
              </c:numCache>
            </c:numRef>
          </c:val>
          <c:extLst>
            <c:ext xmlns:c16="http://schemas.microsoft.com/office/drawing/2014/chart" uri="{C3380CC4-5D6E-409C-BE32-E72D297353CC}">
              <c16:uniqueId val="{00000000-24AA-4D85-BFF8-C2F1C281DEE5}"/>
            </c:ext>
          </c:extLst>
        </c:ser>
        <c:ser>
          <c:idx val="1"/>
          <c:order val="1"/>
          <c:tx>
            <c:strRef>
              <c:f>All!$B$4</c:f>
              <c:strCache>
                <c:ptCount val="1"/>
                <c:pt idx="0">
                  <c:v>printed packaging</c:v>
                </c:pt>
              </c:strCache>
            </c:strRef>
          </c:tx>
          <c:spPr>
            <a:solidFill>
              <a:schemeClr val="accent2"/>
            </a:solidFill>
            <a:ln>
              <a:noFill/>
            </a:ln>
            <a:effectLst/>
          </c:spPr>
          <c:invertIfNegative val="0"/>
          <c:cat>
            <c:numRef>
              <c:f>All!$C$2:$M$2</c:f>
              <c:numCache>
                <c:formatCode>General</c:formatCode>
                <c:ptCount val="11"/>
                <c:pt idx="0">
                  <c:v>2018</c:v>
                </c:pt>
                <c:pt idx="1">
                  <c:v>2019</c:v>
                </c:pt>
                <c:pt idx="2">
                  <c:v>2020</c:v>
                </c:pt>
                <c:pt idx="3">
                  <c:v>2021</c:v>
                </c:pt>
                <c:pt idx="4">
                  <c:v>2022</c:v>
                </c:pt>
                <c:pt idx="5">
                  <c:v>2023</c:v>
                </c:pt>
                <c:pt idx="6">
                  <c:v>2024</c:v>
                </c:pt>
                <c:pt idx="7">
                  <c:v>2025</c:v>
                </c:pt>
                <c:pt idx="8">
                  <c:v>2026</c:v>
                </c:pt>
                <c:pt idx="9">
                  <c:v>2027</c:v>
                </c:pt>
                <c:pt idx="10">
                  <c:v>2028</c:v>
                </c:pt>
              </c:numCache>
            </c:numRef>
          </c:cat>
          <c:val>
            <c:numRef>
              <c:f>All!$C$4:$M$4</c:f>
              <c:numCache>
                <c:formatCode>General</c:formatCode>
                <c:ptCount val="11"/>
                <c:pt idx="0">
                  <c:v>174.1</c:v>
                </c:pt>
                <c:pt idx="1">
                  <c:v>184.7</c:v>
                </c:pt>
                <c:pt idx="2">
                  <c:v>195.4</c:v>
                </c:pt>
                <c:pt idx="3">
                  <c:v>209.6</c:v>
                </c:pt>
                <c:pt idx="4">
                  <c:v>231</c:v>
                </c:pt>
                <c:pt idx="5">
                  <c:v>248.7</c:v>
                </c:pt>
                <c:pt idx="6">
                  <c:v>277.2</c:v>
                </c:pt>
                <c:pt idx="7">
                  <c:v>309.10000000000002</c:v>
                </c:pt>
                <c:pt idx="8">
                  <c:v>344.7</c:v>
                </c:pt>
                <c:pt idx="9">
                  <c:v>387.3</c:v>
                </c:pt>
                <c:pt idx="10">
                  <c:v>440.6</c:v>
                </c:pt>
              </c:numCache>
            </c:numRef>
          </c:val>
          <c:extLst>
            <c:ext xmlns:c16="http://schemas.microsoft.com/office/drawing/2014/chart" uri="{C3380CC4-5D6E-409C-BE32-E72D297353CC}">
              <c16:uniqueId val="{00000001-24AA-4D85-BFF8-C2F1C281DEE5}"/>
            </c:ext>
          </c:extLst>
        </c:ser>
        <c:ser>
          <c:idx val="2"/>
          <c:order val="2"/>
          <c:tx>
            <c:strRef>
              <c:f>All!$B$5</c:f>
              <c:strCache>
                <c:ptCount val="1"/>
                <c:pt idx="0">
                  <c:v>printed electronics</c:v>
                </c:pt>
              </c:strCache>
            </c:strRef>
          </c:tx>
          <c:spPr>
            <a:solidFill>
              <a:schemeClr val="accent3"/>
            </a:solidFill>
            <a:ln>
              <a:noFill/>
            </a:ln>
            <a:effectLst/>
          </c:spPr>
          <c:invertIfNegative val="0"/>
          <c:cat>
            <c:numRef>
              <c:f>All!$C$2:$M$2</c:f>
              <c:numCache>
                <c:formatCode>General</c:formatCode>
                <c:ptCount val="11"/>
                <c:pt idx="0">
                  <c:v>2018</c:v>
                </c:pt>
                <c:pt idx="1">
                  <c:v>2019</c:v>
                </c:pt>
                <c:pt idx="2">
                  <c:v>2020</c:v>
                </c:pt>
                <c:pt idx="3">
                  <c:v>2021</c:v>
                </c:pt>
                <c:pt idx="4">
                  <c:v>2022</c:v>
                </c:pt>
                <c:pt idx="5">
                  <c:v>2023</c:v>
                </c:pt>
                <c:pt idx="6">
                  <c:v>2024</c:v>
                </c:pt>
                <c:pt idx="7">
                  <c:v>2025</c:v>
                </c:pt>
                <c:pt idx="8">
                  <c:v>2026</c:v>
                </c:pt>
                <c:pt idx="9">
                  <c:v>2027</c:v>
                </c:pt>
                <c:pt idx="10">
                  <c:v>2028</c:v>
                </c:pt>
              </c:numCache>
            </c:numRef>
          </c:cat>
          <c:val>
            <c:numRef>
              <c:f>All!$C$5:$M$5</c:f>
              <c:numCache>
                <c:formatCode>General</c:formatCode>
                <c:ptCount val="11"/>
                <c:pt idx="0">
                  <c:v>7.2</c:v>
                </c:pt>
                <c:pt idx="1">
                  <c:v>8.3000000000000007</c:v>
                </c:pt>
                <c:pt idx="2">
                  <c:v>10</c:v>
                </c:pt>
                <c:pt idx="3">
                  <c:v>11.9</c:v>
                </c:pt>
                <c:pt idx="4">
                  <c:v>14.1</c:v>
                </c:pt>
                <c:pt idx="5">
                  <c:v>16</c:v>
                </c:pt>
                <c:pt idx="6">
                  <c:v>18.399999999999999</c:v>
                </c:pt>
                <c:pt idx="7">
                  <c:v>20.100000000000001</c:v>
                </c:pt>
                <c:pt idx="8">
                  <c:v>21.6</c:v>
                </c:pt>
                <c:pt idx="9">
                  <c:v>23.2</c:v>
                </c:pt>
                <c:pt idx="10">
                  <c:v>24</c:v>
                </c:pt>
              </c:numCache>
            </c:numRef>
          </c:val>
          <c:extLst>
            <c:ext xmlns:c16="http://schemas.microsoft.com/office/drawing/2014/chart" uri="{C3380CC4-5D6E-409C-BE32-E72D297353CC}">
              <c16:uniqueId val="{00000002-24AA-4D85-BFF8-C2F1C281DEE5}"/>
            </c:ext>
          </c:extLst>
        </c:ser>
        <c:ser>
          <c:idx val="3"/>
          <c:order val="3"/>
          <c:tx>
            <c:strRef>
              <c:f>All!$B$6</c:f>
              <c:strCache>
                <c:ptCount val="1"/>
                <c:pt idx="0">
                  <c:v>security printing</c:v>
                </c:pt>
              </c:strCache>
            </c:strRef>
          </c:tx>
          <c:spPr>
            <a:solidFill>
              <a:schemeClr val="accent4"/>
            </a:solidFill>
            <a:ln>
              <a:noFill/>
            </a:ln>
            <a:effectLst/>
          </c:spPr>
          <c:invertIfNegative val="0"/>
          <c:cat>
            <c:numRef>
              <c:f>All!$C$2:$M$2</c:f>
              <c:numCache>
                <c:formatCode>General</c:formatCode>
                <c:ptCount val="11"/>
                <c:pt idx="0">
                  <c:v>2018</c:v>
                </c:pt>
                <c:pt idx="1">
                  <c:v>2019</c:v>
                </c:pt>
                <c:pt idx="2">
                  <c:v>2020</c:v>
                </c:pt>
                <c:pt idx="3">
                  <c:v>2021</c:v>
                </c:pt>
                <c:pt idx="4">
                  <c:v>2022</c:v>
                </c:pt>
                <c:pt idx="5">
                  <c:v>2023</c:v>
                </c:pt>
                <c:pt idx="6">
                  <c:v>2024</c:v>
                </c:pt>
                <c:pt idx="7">
                  <c:v>2025</c:v>
                </c:pt>
                <c:pt idx="8">
                  <c:v>2026</c:v>
                </c:pt>
                <c:pt idx="9">
                  <c:v>2027</c:v>
                </c:pt>
                <c:pt idx="10">
                  <c:v>2028</c:v>
                </c:pt>
              </c:numCache>
            </c:numRef>
          </c:cat>
          <c:val>
            <c:numRef>
              <c:f>All!$C$6:$M$6</c:f>
              <c:numCache>
                <c:formatCode>General</c:formatCode>
                <c:ptCount val="11"/>
                <c:pt idx="0">
                  <c:v>12.5</c:v>
                </c:pt>
                <c:pt idx="1">
                  <c:v>14.5</c:v>
                </c:pt>
                <c:pt idx="2">
                  <c:v>17.5</c:v>
                </c:pt>
                <c:pt idx="3">
                  <c:v>21</c:v>
                </c:pt>
                <c:pt idx="4">
                  <c:v>24.6</c:v>
                </c:pt>
                <c:pt idx="5">
                  <c:v>28</c:v>
                </c:pt>
                <c:pt idx="6">
                  <c:v>32</c:v>
                </c:pt>
                <c:pt idx="7">
                  <c:v>35</c:v>
                </c:pt>
                <c:pt idx="8">
                  <c:v>38</c:v>
                </c:pt>
                <c:pt idx="9">
                  <c:v>40</c:v>
                </c:pt>
                <c:pt idx="10">
                  <c:v>42</c:v>
                </c:pt>
              </c:numCache>
            </c:numRef>
          </c:val>
          <c:extLst>
            <c:ext xmlns:c16="http://schemas.microsoft.com/office/drawing/2014/chart" uri="{C3380CC4-5D6E-409C-BE32-E72D297353CC}">
              <c16:uniqueId val="{00000003-24AA-4D85-BFF8-C2F1C281DEE5}"/>
            </c:ext>
          </c:extLst>
        </c:ser>
        <c:ser>
          <c:idx val="4"/>
          <c:order val="4"/>
          <c:tx>
            <c:strRef>
              <c:f>All!$B$7</c:f>
              <c:strCache>
                <c:ptCount val="1"/>
                <c:pt idx="0">
                  <c:v>3D printing</c:v>
                </c:pt>
              </c:strCache>
            </c:strRef>
          </c:tx>
          <c:spPr>
            <a:solidFill>
              <a:schemeClr val="accent5"/>
            </a:solidFill>
            <a:ln>
              <a:noFill/>
            </a:ln>
            <a:effectLst/>
          </c:spPr>
          <c:invertIfNegative val="0"/>
          <c:cat>
            <c:numRef>
              <c:f>All!$C$2:$M$2</c:f>
              <c:numCache>
                <c:formatCode>General</c:formatCode>
                <c:ptCount val="11"/>
                <c:pt idx="0">
                  <c:v>2018</c:v>
                </c:pt>
                <c:pt idx="1">
                  <c:v>2019</c:v>
                </c:pt>
                <c:pt idx="2">
                  <c:v>2020</c:v>
                </c:pt>
                <c:pt idx="3">
                  <c:v>2021</c:v>
                </c:pt>
                <c:pt idx="4">
                  <c:v>2022</c:v>
                </c:pt>
                <c:pt idx="5">
                  <c:v>2023</c:v>
                </c:pt>
                <c:pt idx="6">
                  <c:v>2024</c:v>
                </c:pt>
                <c:pt idx="7">
                  <c:v>2025</c:v>
                </c:pt>
                <c:pt idx="8">
                  <c:v>2026</c:v>
                </c:pt>
                <c:pt idx="9">
                  <c:v>2027</c:v>
                </c:pt>
                <c:pt idx="10">
                  <c:v>2028</c:v>
                </c:pt>
              </c:numCache>
            </c:numRef>
          </c:cat>
          <c:val>
            <c:numRef>
              <c:f>All!$C$7:$M$7</c:f>
              <c:numCache>
                <c:formatCode>General</c:formatCode>
                <c:ptCount val="11"/>
                <c:pt idx="0">
                  <c:v>9.5</c:v>
                </c:pt>
                <c:pt idx="1">
                  <c:v>11</c:v>
                </c:pt>
                <c:pt idx="2">
                  <c:v>12.4</c:v>
                </c:pt>
                <c:pt idx="3">
                  <c:v>15.1</c:v>
                </c:pt>
                <c:pt idx="4">
                  <c:v>18.100000000000001</c:v>
                </c:pt>
                <c:pt idx="5">
                  <c:v>21</c:v>
                </c:pt>
                <c:pt idx="6">
                  <c:v>25</c:v>
                </c:pt>
                <c:pt idx="7">
                  <c:v>31</c:v>
                </c:pt>
                <c:pt idx="8">
                  <c:v>0</c:v>
                </c:pt>
                <c:pt idx="9">
                  <c:v>0</c:v>
                </c:pt>
                <c:pt idx="10">
                  <c:v>0</c:v>
                </c:pt>
              </c:numCache>
            </c:numRef>
          </c:val>
          <c:extLst>
            <c:ext xmlns:c16="http://schemas.microsoft.com/office/drawing/2014/chart" uri="{C3380CC4-5D6E-409C-BE32-E72D297353CC}">
              <c16:uniqueId val="{00000004-24AA-4D85-BFF8-C2F1C281DEE5}"/>
            </c:ext>
          </c:extLst>
        </c:ser>
        <c:dLbls>
          <c:showLegendKey val="0"/>
          <c:showVal val="0"/>
          <c:showCatName val="0"/>
          <c:showSerName val="0"/>
          <c:showPercent val="0"/>
          <c:showBubbleSize val="0"/>
        </c:dLbls>
        <c:gapWidth val="150"/>
        <c:overlap val="100"/>
        <c:axId val="1271281920"/>
        <c:axId val="1269815232"/>
      </c:barChart>
      <c:catAx>
        <c:axId val="127128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l-GR"/>
          </a:p>
        </c:txPr>
        <c:crossAx val="1269815232"/>
        <c:crosses val="autoZero"/>
        <c:auto val="1"/>
        <c:lblAlgn val="ctr"/>
        <c:lblOffset val="100"/>
        <c:noMultiLvlLbl val="0"/>
      </c:catAx>
      <c:valAx>
        <c:axId val="1269815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l-GR"/>
          </a:p>
        </c:txPr>
        <c:crossAx val="1271281920"/>
        <c:crosses val="autoZero"/>
        <c:crossBetween val="between"/>
      </c:valAx>
      <c:spPr>
        <a:noFill/>
        <a:ln>
          <a:noFill/>
        </a:ln>
        <a:effectLst/>
      </c:spPr>
    </c:plotArea>
    <c:legend>
      <c:legendPos val="b"/>
      <c:layout>
        <c:manualLayout>
          <c:xMode val="edge"/>
          <c:yMode val="edge"/>
          <c:x val="1.8036789249367979E-2"/>
          <c:y val="0.83082568850739336"/>
          <c:w val="0.96233173102577596"/>
          <c:h val="0.1511507744562485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GB"/>
            </a:pPr>
            <a:r>
              <a:rPr lang="en-US" sz="1800" dirty="0"/>
              <a:t>The</a:t>
            </a:r>
            <a:r>
              <a:rPr lang="en-US" sz="1800" baseline="0" dirty="0"/>
              <a:t> Graphic Arts Environment</a:t>
            </a:r>
            <a:r>
              <a:rPr lang="el-GR" sz="1800" dirty="0"/>
              <a:t>  -  </a:t>
            </a:r>
            <a:r>
              <a:rPr lang="en-US" sz="1800" dirty="0"/>
              <a:t>Holland typology </a:t>
            </a:r>
            <a:endParaRPr lang="el-GR" sz="2400" dirty="0"/>
          </a:p>
        </c:rich>
      </c:tx>
      <c:layout>
        <c:manualLayout>
          <c:xMode val="edge"/>
          <c:yMode val="edge"/>
          <c:x val="0.19423884514435699"/>
          <c:y val="7.5042434583644175E-3"/>
        </c:manualLayout>
      </c:layout>
      <c:overlay val="0"/>
    </c:title>
    <c:autoTitleDeleted val="0"/>
    <c:plotArea>
      <c:layout>
        <c:manualLayout>
          <c:layoutTarget val="inner"/>
          <c:xMode val="edge"/>
          <c:yMode val="edge"/>
          <c:x val="0.33380980337984067"/>
          <c:y val="0.1801700016264644"/>
          <c:w val="0.41425173826955841"/>
          <c:h val="0.76408197550451185"/>
        </c:manualLayout>
      </c:layout>
      <c:radarChart>
        <c:radarStyle val="marker"/>
        <c:varyColors val="0"/>
        <c:ser>
          <c:idx val="0"/>
          <c:order val="0"/>
          <c:tx>
            <c:strRef>
              <c:f>'Holland Data'!$B$4</c:f>
              <c:strCache>
                <c:ptCount val="1"/>
                <c:pt idx="0">
                  <c:v>Περιβάλλον Γραφικών Τεχνών</c:v>
                </c:pt>
              </c:strCache>
            </c:strRef>
          </c:tx>
          <c:marker>
            <c:symbol val="none"/>
          </c:marker>
          <c:cat>
            <c:strRef>
              <c:f>'Holland Data'!$C$3:$H$3</c:f>
              <c:strCache>
                <c:ptCount val="6"/>
                <c:pt idx="0">
                  <c:v>Ρεαλιστικό</c:v>
                </c:pt>
                <c:pt idx="1">
                  <c:v>Ερευνητικό</c:v>
                </c:pt>
                <c:pt idx="2">
                  <c:v>Καλλιτεχνικό</c:v>
                </c:pt>
                <c:pt idx="3">
                  <c:v>Κοινωνικό</c:v>
                </c:pt>
                <c:pt idx="4">
                  <c:v>Επιχειρηματικό</c:v>
                </c:pt>
                <c:pt idx="5">
                  <c:v>Συμβατικό</c:v>
                </c:pt>
              </c:strCache>
            </c:strRef>
          </c:cat>
          <c:val>
            <c:numRef>
              <c:f>'Holland Data'!$C$4:$H$4</c:f>
              <c:numCache>
                <c:formatCode>General</c:formatCode>
                <c:ptCount val="6"/>
                <c:pt idx="0">
                  <c:v>31</c:v>
                </c:pt>
                <c:pt idx="1">
                  <c:v>30</c:v>
                </c:pt>
                <c:pt idx="2">
                  <c:v>25</c:v>
                </c:pt>
                <c:pt idx="3">
                  <c:v>20</c:v>
                </c:pt>
                <c:pt idx="4">
                  <c:v>30</c:v>
                </c:pt>
                <c:pt idx="5">
                  <c:v>17</c:v>
                </c:pt>
              </c:numCache>
            </c:numRef>
          </c:val>
          <c:extLst>
            <c:ext xmlns:c16="http://schemas.microsoft.com/office/drawing/2014/chart" uri="{C3380CC4-5D6E-409C-BE32-E72D297353CC}">
              <c16:uniqueId val="{00000000-FBD2-40C8-94E1-D89DE02DC125}"/>
            </c:ext>
          </c:extLst>
        </c:ser>
        <c:dLbls>
          <c:showLegendKey val="0"/>
          <c:showVal val="0"/>
          <c:showCatName val="0"/>
          <c:showSerName val="0"/>
          <c:showPercent val="0"/>
          <c:showBubbleSize val="0"/>
        </c:dLbls>
        <c:axId val="117046656"/>
        <c:axId val="117048448"/>
      </c:radarChart>
      <c:catAx>
        <c:axId val="117046656"/>
        <c:scaling>
          <c:orientation val="minMax"/>
        </c:scaling>
        <c:delete val="1"/>
        <c:axPos val="b"/>
        <c:majorGridlines/>
        <c:numFmt formatCode="General" sourceLinked="0"/>
        <c:majorTickMark val="out"/>
        <c:minorTickMark val="none"/>
        <c:tickLblPos val="nextTo"/>
        <c:crossAx val="117048448"/>
        <c:crosses val="autoZero"/>
        <c:auto val="1"/>
        <c:lblAlgn val="ctr"/>
        <c:lblOffset val="100"/>
        <c:noMultiLvlLbl val="0"/>
      </c:catAx>
      <c:valAx>
        <c:axId val="117048448"/>
        <c:scaling>
          <c:orientation val="minMax"/>
        </c:scaling>
        <c:delete val="0"/>
        <c:axPos val="l"/>
        <c:majorGridlines/>
        <c:numFmt formatCode="General" sourceLinked="1"/>
        <c:majorTickMark val="cross"/>
        <c:minorTickMark val="none"/>
        <c:tickLblPos val="nextTo"/>
        <c:txPr>
          <a:bodyPr/>
          <a:lstStyle/>
          <a:p>
            <a:pPr>
              <a:defRPr lang="en-GB"/>
            </a:pPr>
            <a:endParaRPr lang="el-GR"/>
          </a:p>
        </c:txPr>
        <c:crossAx val="117046656"/>
        <c:crosses val="autoZero"/>
        <c:crossBetween val="between"/>
      </c:valAx>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0.18197</cdr:x>
      <cdr:y>0.92962</cdr:y>
    </cdr:from>
    <cdr:to>
      <cdr:x>1</cdr:x>
      <cdr:y>1</cdr:y>
    </cdr:to>
    <cdr:sp macro="" textlink="">
      <cdr:nvSpPr>
        <cdr:cNvPr id="2" name="TextBox 8">
          <a:extLst xmlns:a="http://schemas.openxmlformats.org/drawingml/2006/main">
            <a:ext uri="{FF2B5EF4-FFF2-40B4-BE49-F238E27FC236}">
              <a16:creationId xmlns:a16="http://schemas.microsoft.com/office/drawing/2014/main" id="{76B6DA01-A54A-4F32-B143-14039C0E4D39}"/>
            </a:ext>
          </a:extLst>
        </cdr:cNvPr>
        <cdr:cNvSpPr txBox="1"/>
      </cdr:nvSpPr>
      <cdr:spPr>
        <a:xfrm xmlns:a="http://schemas.openxmlformats.org/drawingml/2006/main">
          <a:off x="1614115" y="4065440"/>
          <a:ext cx="7256134"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400" b="1" dirty="0">
              <a:solidFill>
                <a:schemeClr val="bg1">
                  <a:lumMod val="65000"/>
                </a:schemeClr>
              </a:solidFill>
            </a:rPr>
            <a:t>Source: </a:t>
          </a:r>
          <a:r>
            <a:rPr lang="en-US" sz="1400" b="1" dirty="0" err="1">
              <a:solidFill>
                <a:schemeClr val="bg1">
                  <a:lumMod val="65000"/>
                </a:schemeClr>
              </a:solidFill>
            </a:rPr>
            <a:t>Adriot</a:t>
          </a:r>
          <a:r>
            <a:rPr lang="en-US" sz="1400" b="1" dirty="0">
              <a:solidFill>
                <a:schemeClr val="bg1">
                  <a:lumMod val="65000"/>
                </a:schemeClr>
              </a:solidFill>
            </a:rPr>
            <a:t> Market Research, Data processing and visualization: M. Tsigonias</a:t>
          </a:r>
          <a:endParaRPr lang="el-GR" b="1" dirty="0">
            <a:solidFill>
              <a:schemeClr val="bg1">
                <a:lumMod val="6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0.14658</cdr:x>
      <cdr:y>0.49013</cdr:y>
    </cdr:to>
    <cdr:sp macro="" textlink="">
      <cdr:nvSpPr>
        <cdr:cNvPr id="2" name="5 - TextBox"/>
        <cdr:cNvSpPr txBox="1">
          <a:spLocks xmlns:a="http://schemas.openxmlformats.org/drawingml/2006/main" noChangeArrowheads="1"/>
        </cdr:cNvSpPr>
      </cdr:nvSpPr>
      <cdr:spPr bwMode="auto">
        <a:xfrm xmlns:a="http://schemas.openxmlformats.org/drawingml/2006/main">
          <a:off x="0" y="0"/>
          <a:ext cx="1273311" cy="230832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kern="1200">
              <a:solidFill>
                <a:sysClr val="windowText" lastClr="000000"/>
              </a:solidFill>
              <a:latin typeface="Arial" pitchFamily="34" charset="0"/>
              <a:cs typeface="Arial" pitchFamily="34" charset="0"/>
            </a:defRPr>
          </a:lvl1pPr>
          <a:lvl2pPr marL="457200" algn="l" rtl="0" fontAlgn="base">
            <a:spcBef>
              <a:spcPct val="0"/>
            </a:spcBef>
            <a:spcAft>
              <a:spcPct val="0"/>
            </a:spcAft>
            <a:defRPr kern="1200">
              <a:solidFill>
                <a:sysClr val="windowText" lastClr="000000"/>
              </a:solidFill>
              <a:latin typeface="Arial" pitchFamily="34" charset="0"/>
              <a:cs typeface="Arial" pitchFamily="34" charset="0"/>
            </a:defRPr>
          </a:lvl2pPr>
          <a:lvl3pPr marL="914400" algn="l" rtl="0" fontAlgn="base">
            <a:spcBef>
              <a:spcPct val="0"/>
            </a:spcBef>
            <a:spcAft>
              <a:spcPct val="0"/>
            </a:spcAft>
            <a:defRPr kern="1200">
              <a:solidFill>
                <a:sysClr val="windowText" lastClr="000000"/>
              </a:solidFill>
              <a:latin typeface="Arial" pitchFamily="34" charset="0"/>
              <a:cs typeface="Arial" pitchFamily="34" charset="0"/>
            </a:defRPr>
          </a:lvl3pPr>
          <a:lvl4pPr marL="1371600" algn="l" rtl="0" fontAlgn="base">
            <a:spcBef>
              <a:spcPct val="0"/>
            </a:spcBef>
            <a:spcAft>
              <a:spcPct val="0"/>
            </a:spcAft>
            <a:defRPr kern="1200">
              <a:solidFill>
                <a:sysClr val="windowText" lastClr="000000"/>
              </a:solidFill>
              <a:latin typeface="Arial" pitchFamily="34" charset="0"/>
              <a:cs typeface="Arial" pitchFamily="34" charset="0"/>
            </a:defRPr>
          </a:lvl4pPr>
          <a:lvl5pPr marL="1828800" algn="l" rtl="0" fontAlgn="base">
            <a:spcBef>
              <a:spcPct val="0"/>
            </a:spcBef>
            <a:spcAft>
              <a:spcPct val="0"/>
            </a:spcAft>
            <a:defRPr kern="1200">
              <a:solidFill>
                <a:sysClr val="windowText" lastClr="000000"/>
              </a:solidFill>
              <a:latin typeface="Arial" pitchFamily="34" charset="0"/>
              <a:cs typeface="Arial" pitchFamily="34" charset="0"/>
            </a:defRPr>
          </a:lvl5pPr>
          <a:lvl6pPr marL="2286000" algn="l" defTabSz="914400" rtl="0" eaLnBrk="1" latinLnBrk="0" hangingPunct="1">
            <a:defRPr kern="1200">
              <a:solidFill>
                <a:sysClr val="windowText" lastClr="000000"/>
              </a:solidFill>
              <a:latin typeface="Arial" pitchFamily="34" charset="0"/>
              <a:cs typeface="Arial" pitchFamily="34" charset="0"/>
            </a:defRPr>
          </a:lvl6pPr>
          <a:lvl7pPr marL="2743200" algn="l" defTabSz="914400" rtl="0" eaLnBrk="1" latinLnBrk="0" hangingPunct="1">
            <a:defRPr kern="1200">
              <a:solidFill>
                <a:sysClr val="windowText" lastClr="000000"/>
              </a:solidFill>
              <a:latin typeface="Arial" pitchFamily="34" charset="0"/>
              <a:cs typeface="Arial" pitchFamily="34" charset="0"/>
            </a:defRPr>
          </a:lvl7pPr>
          <a:lvl8pPr marL="3200400" algn="l" defTabSz="914400" rtl="0" eaLnBrk="1" latinLnBrk="0" hangingPunct="1">
            <a:defRPr kern="1200">
              <a:solidFill>
                <a:sysClr val="windowText" lastClr="000000"/>
              </a:solidFill>
              <a:latin typeface="Arial" pitchFamily="34" charset="0"/>
              <a:cs typeface="Arial" pitchFamily="34" charset="0"/>
            </a:defRPr>
          </a:lvl8pPr>
          <a:lvl9pPr marL="3657600" algn="l" defTabSz="914400" rtl="0" eaLnBrk="1" latinLnBrk="0" hangingPunct="1">
            <a:defRPr kern="1200">
              <a:solidFill>
                <a:sysClr val="windowText" lastClr="000000"/>
              </a:solidFill>
              <a:latin typeface="Arial" pitchFamily="34" charset="0"/>
              <a:cs typeface="Arial" pitchFamily="34" charset="0"/>
            </a:defRPr>
          </a:lvl9pPr>
        </a:lstStyle>
        <a:p xmlns:a="http://schemas.openxmlformats.org/drawingml/2006/main">
          <a:pPr algn="r"/>
          <a:r>
            <a:rPr lang="en-US" sz="2400" dirty="0">
              <a:latin typeface="+mn-lt"/>
            </a:rPr>
            <a:t>R: 31</a:t>
          </a:r>
        </a:p>
        <a:p xmlns:a="http://schemas.openxmlformats.org/drawingml/2006/main">
          <a:pPr algn="r"/>
          <a:r>
            <a:rPr lang="en-US" sz="2400" dirty="0">
              <a:latin typeface="+mn-lt"/>
            </a:rPr>
            <a:t>I: 30</a:t>
          </a:r>
          <a:endParaRPr lang="el-GR" sz="2400" dirty="0">
            <a:latin typeface="+mn-lt"/>
          </a:endParaRPr>
        </a:p>
        <a:p xmlns:a="http://schemas.openxmlformats.org/drawingml/2006/main">
          <a:pPr algn="r"/>
          <a:r>
            <a:rPr lang="en-US" sz="2400" dirty="0">
              <a:latin typeface="+mn-lt"/>
            </a:rPr>
            <a:t>A: 25</a:t>
          </a:r>
        </a:p>
        <a:p xmlns:a="http://schemas.openxmlformats.org/drawingml/2006/main">
          <a:pPr algn="r"/>
          <a:r>
            <a:rPr lang="en-US" sz="2400" dirty="0">
              <a:latin typeface="+mn-lt"/>
            </a:rPr>
            <a:t>S: 20</a:t>
          </a:r>
        </a:p>
        <a:p xmlns:a="http://schemas.openxmlformats.org/drawingml/2006/main">
          <a:pPr algn="r"/>
          <a:r>
            <a:rPr lang="en-US" sz="2400" dirty="0">
              <a:latin typeface="+mn-lt"/>
            </a:rPr>
            <a:t>E: 30</a:t>
          </a:r>
        </a:p>
        <a:p xmlns:a="http://schemas.openxmlformats.org/drawingml/2006/main">
          <a:pPr algn="r"/>
          <a:r>
            <a:rPr lang="en-US" sz="2400" dirty="0">
              <a:latin typeface="+mn-lt"/>
            </a:rPr>
            <a:t>C: 17</a:t>
          </a:r>
          <a:endParaRPr lang="en-GB" dirty="0">
            <a:latin typeface="+mn-lt"/>
          </a:endParaRPr>
        </a:p>
      </cdr:txBody>
    </cdr:sp>
  </cdr:relSizeAnchor>
  <cdr:relSizeAnchor xmlns:cdr="http://schemas.openxmlformats.org/drawingml/2006/chartDrawing">
    <cdr:from>
      <cdr:x>0.51225</cdr:x>
      <cdr:y>0.09257</cdr:y>
    </cdr:from>
    <cdr:to>
      <cdr:x>0.78216</cdr:x>
      <cdr:y>0.17319</cdr:y>
    </cdr:to>
    <cdr:sp macro="" textlink="">
      <cdr:nvSpPr>
        <cdr:cNvPr id="3" name="TextBox 2">
          <a:extLst xmlns:a="http://schemas.openxmlformats.org/drawingml/2006/main">
            <a:ext uri="{FF2B5EF4-FFF2-40B4-BE49-F238E27FC236}">
              <a16:creationId xmlns:a16="http://schemas.microsoft.com/office/drawing/2014/main" id="{8706EE9C-B9F5-419C-9A52-5252E790543B}"/>
            </a:ext>
          </a:extLst>
        </cdr:cNvPr>
        <cdr:cNvSpPr txBox="1"/>
      </cdr:nvSpPr>
      <cdr:spPr>
        <a:xfrm xmlns:a="http://schemas.openxmlformats.org/drawingml/2006/main">
          <a:off x="4449772" y="435952"/>
          <a:ext cx="2344728" cy="3796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Realistic</a:t>
          </a:r>
          <a:endParaRPr lang="el-GR" sz="1800" dirty="0"/>
        </a:p>
      </cdr:txBody>
    </cdr:sp>
  </cdr:relSizeAnchor>
  <cdr:relSizeAnchor xmlns:cdr="http://schemas.openxmlformats.org/drawingml/2006/chartDrawing">
    <cdr:from>
      <cdr:x>0.18184</cdr:x>
      <cdr:y>0.3213</cdr:y>
    </cdr:from>
    <cdr:to>
      <cdr:x>0.99123</cdr:x>
      <cdr:y>0.41279</cdr:y>
    </cdr:to>
    <cdr:sp macro="" textlink="">
      <cdr:nvSpPr>
        <cdr:cNvPr id="4" name="TextBox 1">
          <a:extLst xmlns:a="http://schemas.openxmlformats.org/drawingml/2006/main">
            <a:ext uri="{FF2B5EF4-FFF2-40B4-BE49-F238E27FC236}">
              <a16:creationId xmlns:a16="http://schemas.microsoft.com/office/drawing/2014/main" id="{3FE840CB-AE4E-4823-881D-4DCCA758E281}"/>
            </a:ext>
          </a:extLst>
        </cdr:cNvPr>
        <cdr:cNvSpPr txBox="1"/>
      </cdr:nvSpPr>
      <cdr:spPr>
        <a:xfrm xmlns:a="http://schemas.openxmlformats.org/drawingml/2006/main">
          <a:off x="1579572" y="1561497"/>
          <a:ext cx="7031028" cy="44465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Conventional                                                          Investigative</a:t>
          </a:r>
          <a:endParaRPr lang="el-GR" sz="1800" dirty="0"/>
        </a:p>
      </cdr:txBody>
    </cdr:sp>
  </cdr:relSizeAnchor>
  <cdr:relSizeAnchor xmlns:cdr="http://schemas.openxmlformats.org/drawingml/2006/chartDrawing">
    <cdr:from>
      <cdr:x>0.72716</cdr:x>
      <cdr:y>0.69364</cdr:y>
    </cdr:from>
    <cdr:to>
      <cdr:x>0.95523</cdr:x>
      <cdr:y>0.78446</cdr:y>
    </cdr:to>
    <cdr:sp macro="" textlink="">
      <cdr:nvSpPr>
        <cdr:cNvPr id="5" name="TextBox 1">
          <a:extLst xmlns:a="http://schemas.openxmlformats.org/drawingml/2006/main">
            <a:ext uri="{FF2B5EF4-FFF2-40B4-BE49-F238E27FC236}">
              <a16:creationId xmlns:a16="http://schemas.microsoft.com/office/drawing/2014/main" id="{3FE840CB-AE4E-4823-881D-4DCCA758E281}"/>
            </a:ext>
          </a:extLst>
        </cdr:cNvPr>
        <cdr:cNvSpPr txBox="1"/>
      </cdr:nvSpPr>
      <cdr:spPr>
        <a:xfrm xmlns:a="http://schemas.openxmlformats.org/drawingml/2006/main">
          <a:off x="6316672" y="3371057"/>
          <a:ext cx="1981200" cy="4413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Artistic</a:t>
          </a:r>
          <a:endParaRPr lang="el-GR" sz="1800" dirty="0"/>
        </a:p>
      </cdr:txBody>
    </cdr:sp>
  </cdr:relSizeAnchor>
  <cdr:relSizeAnchor xmlns:cdr="http://schemas.openxmlformats.org/drawingml/2006/chartDrawing">
    <cdr:from>
      <cdr:x>0.56049</cdr:x>
      <cdr:y>0.92233</cdr:y>
    </cdr:from>
    <cdr:to>
      <cdr:x>0.78801</cdr:x>
      <cdr:y>0.99907</cdr:y>
    </cdr:to>
    <cdr:sp macro="" textlink="">
      <cdr:nvSpPr>
        <cdr:cNvPr id="6" name="TextBox 1">
          <a:extLst xmlns:a="http://schemas.openxmlformats.org/drawingml/2006/main">
            <a:ext uri="{FF2B5EF4-FFF2-40B4-BE49-F238E27FC236}">
              <a16:creationId xmlns:a16="http://schemas.microsoft.com/office/drawing/2014/main" id="{3FE840CB-AE4E-4823-881D-4DCCA758E281}"/>
            </a:ext>
          </a:extLst>
        </cdr:cNvPr>
        <cdr:cNvSpPr txBox="1"/>
      </cdr:nvSpPr>
      <cdr:spPr>
        <a:xfrm xmlns:a="http://schemas.openxmlformats.org/drawingml/2006/main">
          <a:off x="4868872" y="4482497"/>
          <a:ext cx="1976428" cy="37295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Social</a:t>
          </a:r>
          <a:endParaRPr lang="el-GR" sz="1800" dirty="0"/>
        </a:p>
      </cdr:txBody>
    </cdr:sp>
  </cdr:relSizeAnchor>
  <cdr:relSizeAnchor xmlns:cdr="http://schemas.openxmlformats.org/drawingml/2006/chartDrawing">
    <cdr:from>
      <cdr:x>0.17014</cdr:x>
      <cdr:y>0.69903</cdr:y>
    </cdr:from>
    <cdr:to>
      <cdr:x>0.35581</cdr:x>
      <cdr:y>0.78644</cdr:y>
    </cdr:to>
    <cdr:sp macro="" textlink="">
      <cdr:nvSpPr>
        <cdr:cNvPr id="11" name="TextBox 1">
          <a:extLst xmlns:a="http://schemas.openxmlformats.org/drawingml/2006/main">
            <a:ext uri="{FF2B5EF4-FFF2-40B4-BE49-F238E27FC236}">
              <a16:creationId xmlns:a16="http://schemas.microsoft.com/office/drawing/2014/main" id="{3808AAE2-C71B-4C41-9E99-3BC3D8F249A8}"/>
            </a:ext>
          </a:extLst>
        </cdr:cNvPr>
        <cdr:cNvSpPr txBox="1"/>
      </cdr:nvSpPr>
      <cdr:spPr>
        <a:xfrm xmlns:a="http://schemas.openxmlformats.org/drawingml/2006/main">
          <a:off x="1477972" y="3397268"/>
          <a:ext cx="1612900" cy="4248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Enterprising</a:t>
          </a:r>
        </a:p>
        <a:p xmlns:a="http://schemas.openxmlformats.org/drawingml/2006/main">
          <a:endParaRPr lang="el-GR"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E5CB3-809E-40BB-B056-1231CD4F431B}" type="datetimeFigureOut">
              <a:rPr lang="el-GR" smtClean="0"/>
              <a:t>9/2/2023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A3EECE-A658-4C4B-842D-6644FE92EAF2}" type="slidenum">
              <a:rPr lang="el-GR" smtClean="0"/>
              <a:t>‹#›</a:t>
            </a:fld>
            <a:endParaRPr lang="el-GR"/>
          </a:p>
        </p:txBody>
      </p:sp>
    </p:spTree>
    <p:extLst>
      <p:ext uri="{BB962C8B-B14F-4D97-AF65-F5344CB8AC3E}">
        <p14:creationId xmlns:p14="http://schemas.microsoft.com/office/powerpoint/2010/main" val="401803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Good afternoon ladies and Gentlemen, I am really glad to be here with you to talk about Graphic Arts, sustainability and educational curricula and policies. </a:t>
            </a:r>
            <a:endParaRPr lang="el-GR" dirty="0"/>
          </a:p>
          <a:p>
            <a:r>
              <a:rPr lang="en-US" dirty="0"/>
              <a:t>My mentioned roles in this introductory slide do not try to explain the high unemployment rates in my country but to highlight the possibilities for collaborations that can arise between professional bodies, people, universities, research and social bodies. </a:t>
            </a:r>
          </a:p>
          <a:p>
            <a:r>
              <a:rPr lang="en-US" dirty="0"/>
              <a:t>In the first part of my presentation I will try to give you a sense of the size of the Market we are all working for and some additional qualitative characteristics.</a:t>
            </a:r>
          </a:p>
          <a:p>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1</a:t>
            </a:fld>
            <a:endParaRPr lang="el-GR"/>
          </a:p>
        </p:txBody>
      </p:sp>
    </p:spTree>
    <p:extLst>
      <p:ext uri="{BB962C8B-B14F-4D97-AF65-F5344CB8AC3E}">
        <p14:creationId xmlns:p14="http://schemas.microsoft.com/office/powerpoint/2010/main" val="1101963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Since printing market is growing new working places will occur and since printing market is in transition new skills will be necessary. Since you cannot teach an old dog new tricks you shall change your educational basis.</a:t>
            </a:r>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15</a:t>
            </a:fld>
            <a:endParaRPr lang="el-GR"/>
          </a:p>
        </p:txBody>
      </p:sp>
    </p:spTree>
    <p:extLst>
      <p:ext uri="{BB962C8B-B14F-4D97-AF65-F5344CB8AC3E}">
        <p14:creationId xmlns:p14="http://schemas.microsoft.com/office/powerpoint/2010/main" val="765070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As you may see there are much many vocational schools in Greece/Hellas that offer Graphic Arts Studies than any other specialty of the Sector.</a:t>
            </a:r>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17</a:t>
            </a:fld>
            <a:endParaRPr lang="el-GR"/>
          </a:p>
        </p:txBody>
      </p:sp>
    </p:spTree>
    <p:extLst>
      <p:ext uri="{BB962C8B-B14F-4D97-AF65-F5344CB8AC3E}">
        <p14:creationId xmlns:p14="http://schemas.microsoft.com/office/powerpoint/2010/main" val="1021589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n-US" sz="1200" dirty="0"/>
              <a:t>You may observe that most of the schools are settled in Athens far away of the Industrial zones. This fact combined with the incorrectly cultivated mentality of young people to want to work right next to their home gives them the illusion that there are no new jobs in the industry</a:t>
            </a:r>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18</a:t>
            </a:fld>
            <a:endParaRPr lang="el-GR"/>
          </a:p>
        </p:txBody>
      </p:sp>
    </p:spTree>
    <p:extLst>
      <p:ext uri="{BB962C8B-B14F-4D97-AF65-F5344CB8AC3E}">
        <p14:creationId xmlns:p14="http://schemas.microsoft.com/office/powerpoint/2010/main" val="1620893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19</a:t>
            </a:fld>
            <a:endParaRPr lang="el-GR"/>
          </a:p>
        </p:txBody>
      </p:sp>
    </p:spTree>
    <p:extLst>
      <p:ext uri="{BB962C8B-B14F-4D97-AF65-F5344CB8AC3E}">
        <p14:creationId xmlns:p14="http://schemas.microsoft.com/office/powerpoint/2010/main" val="3952540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You may observe that most of them are settled in Athens far away of the industrial zones.</a:t>
            </a:r>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20</a:t>
            </a:fld>
            <a:endParaRPr lang="el-GR"/>
          </a:p>
        </p:txBody>
      </p:sp>
    </p:spTree>
    <p:extLst>
      <p:ext uri="{BB962C8B-B14F-4D97-AF65-F5344CB8AC3E}">
        <p14:creationId xmlns:p14="http://schemas.microsoft.com/office/powerpoint/2010/main" val="3049818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Our Basic Idea to solve the problem was to rename the field. Our proposal is to name it Creative and Cultural Industries Field. Our intention was to cultivate the professionalism in all the specialties of the Field, to correct the wrong ideas about the characteristics of the relevant fields and to give to the graduates the opportunity to participate in European development programs related to</a:t>
            </a:r>
            <a:r>
              <a:rPr lang="el-GR" dirty="0"/>
              <a:t> </a:t>
            </a:r>
            <a:r>
              <a:rPr lang="en-US" dirty="0"/>
              <a:t>Creative and Cultural Industries which can financially support new businesses and new entrants in the concerned professions.</a:t>
            </a:r>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21</a:t>
            </a:fld>
            <a:endParaRPr lang="el-GR"/>
          </a:p>
        </p:txBody>
      </p:sp>
    </p:spTree>
    <p:extLst>
      <p:ext uri="{BB962C8B-B14F-4D97-AF65-F5344CB8AC3E}">
        <p14:creationId xmlns:p14="http://schemas.microsoft.com/office/powerpoint/2010/main" val="673239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basic Pylon of sustainability integration to the curricula is linked to sustainable development, and has been a cutting-edge issue in improving the quality of everyday life and the well-being of citizens. The development of skills related to sustainable design is an important parameter for achieving such practices and at this level, education plays a crucial role. Especially at the level of vocational education, sustainability is a field that is linked to knowledge and skills that are constantly evolving, linked to robotics, the consolidation of hardware and software and continuous learning, with constant updating of knowledge, due to the speed with which technology evolves. </a:t>
            </a:r>
            <a:r>
              <a:rPr lang="en-US" sz="1200" dirty="0"/>
              <a:t>One of the objective of this Pylon is to equip students and consequently future professionals with sustainable development practices, which will allow them to face social and ecological challenges.</a:t>
            </a:r>
          </a:p>
          <a:p>
            <a:endParaRPr lang="en-US" dirty="0"/>
          </a:p>
          <a:p>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22</a:t>
            </a:fld>
            <a:endParaRPr lang="el-GR"/>
          </a:p>
        </p:txBody>
      </p:sp>
    </p:spTree>
    <p:extLst>
      <p:ext uri="{BB962C8B-B14F-4D97-AF65-F5344CB8AC3E}">
        <p14:creationId xmlns:p14="http://schemas.microsoft.com/office/powerpoint/2010/main" val="2391162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Harmonization of teaching practices with the requirements of sustainability is also linked to the training of teachers to create model learning systems</a:t>
            </a:r>
          </a:p>
          <a:p>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23</a:t>
            </a:fld>
            <a:endParaRPr lang="el-GR"/>
          </a:p>
        </p:txBody>
      </p:sp>
    </p:spTree>
    <p:extLst>
      <p:ext uri="{BB962C8B-B14F-4D97-AF65-F5344CB8AC3E}">
        <p14:creationId xmlns:p14="http://schemas.microsoft.com/office/powerpoint/2010/main" val="296053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Creative industries are directly linked to the emergence of new technologies and rely on knowledge, new technologies and online services. This implies the need to acquire a high level of digital skills.</a:t>
            </a:r>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24</a:t>
            </a:fld>
            <a:endParaRPr lang="el-GR"/>
          </a:p>
        </p:txBody>
      </p:sp>
    </p:spTree>
    <p:extLst>
      <p:ext uri="{BB962C8B-B14F-4D97-AF65-F5344CB8AC3E}">
        <p14:creationId xmlns:p14="http://schemas.microsoft.com/office/powerpoint/2010/main" val="306668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n-US" sz="1200" dirty="0"/>
              <a:t>To decrease the number of the schools providing the Graphic Arts specialty and to rearrange them geographically according to the needs of the topical societies and industry</a:t>
            </a:r>
          </a:p>
          <a:p>
            <a:pPr lvl="0"/>
            <a:endParaRPr lang="en-US" sz="1200" dirty="0"/>
          </a:p>
          <a:p>
            <a:pPr lvl="0"/>
            <a:r>
              <a:rPr lang="en-US" sz="1200" dirty="0"/>
              <a:t>To create strong laboratory settlements for practicing in order to gain the hard skills and ICT skills needed</a:t>
            </a:r>
          </a:p>
          <a:p>
            <a:pPr lvl="0"/>
            <a:endParaRPr lang="en-US" sz="1200" dirty="0"/>
          </a:p>
          <a:p>
            <a:pPr lvl="0"/>
            <a:endParaRPr lang="en-US" sz="1200"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25</a:t>
            </a:fld>
            <a:endParaRPr lang="el-GR"/>
          </a:p>
        </p:txBody>
      </p:sp>
    </p:spTree>
    <p:extLst>
      <p:ext uri="{BB962C8B-B14F-4D97-AF65-F5344CB8AC3E}">
        <p14:creationId xmlns:p14="http://schemas.microsoft.com/office/powerpoint/2010/main" val="583085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 book market shows unexpected signs of recovery started in the period of pandemic</a:t>
            </a:r>
            <a:r>
              <a:rPr lang="el-GR" dirty="0"/>
              <a:t>. </a:t>
            </a:r>
            <a:r>
              <a:rPr lang="en-US" dirty="0"/>
              <a:t>Forecasts indicate that this market will triple its turnover by the end of the decay!</a:t>
            </a:r>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2</a:t>
            </a:fld>
            <a:endParaRPr lang="el-GR"/>
          </a:p>
        </p:txBody>
      </p:sp>
    </p:spTree>
    <p:extLst>
      <p:ext uri="{BB962C8B-B14F-4D97-AF65-F5344CB8AC3E}">
        <p14:creationId xmlns:p14="http://schemas.microsoft.com/office/powerpoint/2010/main" val="18607755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n-US" sz="1200" dirty="0"/>
              <a:t>A necessary condition for the substantial development of the sector and specialties in a modern educational design is the operation of a full post-secondary year of study so that the technical and vocational education is 2 years.</a:t>
            </a:r>
          </a:p>
          <a:p>
            <a:pPr lvl="0"/>
            <a:endParaRPr lang="en-US" sz="1200" dirty="0"/>
          </a:p>
          <a:p>
            <a:pPr lvl="0"/>
            <a:endParaRPr lang="en-US" sz="1200"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26</a:t>
            </a:fld>
            <a:endParaRPr lang="el-GR"/>
          </a:p>
        </p:txBody>
      </p:sp>
    </p:spTree>
    <p:extLst>
      <p:ext uri="{BB962C8B-B14F-4D97-AF65-F5344CB8AC3E}">
        <p14:creationId xmlns:p14="http://schemas.microsoft.com/office/powerpoint/2010/main" val="2459859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lvl="0"/>
            <a:r>
              <a:rPr lang="en-US" sz="1200" dirty="0"/>
              <a:t>The proposal has been accepted by the Hellenic Ministry of Education with minor differentiations and we are now in stage B to develop the curricula for Grade C (level 4 EQF) and the post secondary year (level 5 EQF) including all the necessary lessons and learning material </a:t>
            </a:r>
          </a:p>
          <a:p>
            <a:pPr lvl="0"/>
            <a:endParaRPr lang="en-US" sz="1200" dirty="0"/>
          </a:p>
          <a:p>
            <a:pPr lvl="0"/>
            <a:r>
              <a:rPr lang="en-US" sz="1200" dirty="0"/>
              <a:t>The last stage is the Pilot application of the curriculum hopping that the evaluation will give us positive results.</a:t>
            </a:r>
          </a:p>
          <a:p>
            <a:pPr lvl="0"/>
            <a:r>
              <a:rPr lang="en-US" sz="1200" dirty="0"/>
              <a:t>A necessary condition for the substantial development of the sector and specialties in a modern educational design is the operation of a full post-secondary year of study so that the technical and vocational education is 2 years.</a:t>
            </a:r>
          </a:p>
          <a:p>
            <a:pPr lvl="0"/>
            <a:endParaRPr lang="en-US" sz="1200" dirty="0"/>
          </a:p>
          <a:p>
            <a:pPr lvl="0"/>
            <a:r>
              <a:rPr lang="en-US" sz="1200" dirty="0"/>
              <a:t>We hope that in the next 12 months we will have some more good news about this project to present you.</a:t>
            </a:r>
          </a:p>
          <a:p>
            <a:pPr lvl="0"/>
            <a:endParaRPr lang="en-US" sz="1200" dirty="0"/>
          </a:p>
          <a:p>
            <a:pPr lvl="0"/>
            <a:endParaRPr lang="en-US" sz="1200"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27</a:t>
            </a:fld>
            <a:endParaRPr lang="el-GR"/>
          </a:p>
        </p:txBody>
      </p:sp>
    </p:spTree>
    <p:extLst>
      <p:ext uri="{BB962C8B-B14F-4D97-AF65-F5344CB8AC3E}">
        <p14:creationId xmlns:p14="http://schemas.microsoft.com/office/powerpoint/2010/main" val="13859525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This is a printing office. Crossroads of civilization, refuge of all the arts, against the ravages of time. </a:t>
            </a:r>
            <a:r>
              <a:rPr lang="en-US" dirty="0" err="1"/>
              <a:t>Armoury</a:t>
            </a:r>
            <a:r>
              <a:rPr lang="en-US" dirty="0"/>
              <a:t> of fearless truth against whispering </a:t>
            </a:r>
            <a:r>
              <a:rPr lang="en-US" dirty="0" err="1"/>
              <a:t>rumour</a:t>
            </a:r>
            <a:r>
              <a:rPr lang="en-US" dirty="0"/>
              <a:t>. Incessant trumpet of trade. From this place words may fly abroad, not to perish on waves of sound, not to vary with the writer’s hand but fixed in time having been verified in proof. Friend you stand on sacred ground. This is a printing office. Beatrice </a:t>
            </a:r>
            <a:r>
              <a:rPr lang="en-US" dirty="0" err="1"/>
              <a:t>Warde</a:t>
            </a:r>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29</a:t>
            </a:fld>
            <a:endParaRPr lang="el-GR"/>
          </a:p>
        </p:txBody>
      </p:sp>
    </p:spTree>
    <p:extLst>
      <p:ext uri="{BB962C8B-B14F-4D97-AF65-F5344CB8AC3E}">
        <p14:creationId xmlns:p14="http://schemas.microsoft.com/office/powerpoint/2010/main" val="1903942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3</a:t>
            </a:fld>
            <a:endParaRPr lang="el-GR"/>
          </a:p>
        </p:txBody>
      </p:sp>
    </p:spTree>
    <p:extLst>
      <p:ext uri="{BB962C8B-B14F-4D97-AF65-F5344CB8AC3E}">
        <p14:creationId xmlns:p14="http://schemas.microsoft.com/office/powerpoint/2010/main" val="2081876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In this chart you may see the evolution of the industrial and functional printing sector. You'll notice that some printing applications are growing at a slower rate than others. The mixture is changing.</a:t>
            </a:r>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9</a:t>
            </a:fld>
            <a:endParaRPr lang="el-GR"/>
          </a:p>
        </p:txBody>
      </p:sp>
    </p:spTree>
    <p:extLst>
      <p:ext uri="{BB962C8B-B14F-4D97-AF65-F5344CB8AC3E}">
        <p14:creationId xmlns:p14="http://schemas.microsoft.com/office/powerpoint/2010/main" val="4077935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As presented, industrial and functional printing increases their capacity and differentiates in traditional industrial applications such as printing on glass, ceramics, Décor &amp; Laminate and Promotional printings that are characterized by slow development and stability and in the arising Industrial and Functional applications such as Electronics, Aerospace &amp; automotive, Biomedical, 3D printing and Digital textile printing that are characterized by fast development and evolution. At the end of the decay Industrial and Functional printing Market is estimated to be around 250 billion $ almost 25% of the total printing Market.</a:t>
            </a:r>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10</a:t>
            </a:fld>
            <a:endParaRPr lang="el-GR"/>
          </a:p>
        </p:txBody>
      </p:sp>
    </p:spTree>
    <p:extLst>
      <p:ext uri="{BB962C8B-B14F-4D97-AF65-F5344CB8AC3E}">
        <p14:creationId xmlns:p14="http://schemas.microsoft.com/office/powerpoint/2010/main" val="41491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So we may say that the Printing Market is in Transition. Digital, Technological, Media, Ethics and finally Sustainable transition.</a:t>
            </a:r>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11</a:t>
            </a:fld>
            <a:endParaRPr lang="el-GR"/>
          </a:p>
        </p:txBody>
      </p:sp>
    </p:spTree>
    <p:extLst>
      <p:ext uri="{BB962C8B-B14F-4D97-AF65-F5344CB8AC3E}">
        <p14:creationId xmlns:p14="http://schemas.microsoft.com/office/powerpoint/2010/main" val="2086716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Since Printing Market is in Transition new skills are needed!</a:t>
            </a:r>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12</a:t>
            </a:fld>
            <a:endParaRPr lang="el-GR"/>
          </a:p>
        </p:txBody>
      </p:sp>
    </p:spTree>
    <p:extLst>
      <p:ext uri="{BB962C8B-B14F-4D97-AF65-F5344CB8AC3E}">
        <p14:creationId xmlns:p14="http://schemas.microsoft.com/office/powerpoint/2010/main" val="296831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According to John Holland each professional environment may have 6 possible different characteristics. The characteristics of the Graphic Arts Professional Environment were defined from an independent stakeholder group of experts. The professional environment of the Graphic Arts (Greece, 2013) was characterized as Realistic, Investigative and Enterprising.</a:t>
            </a:r>
            <a:endParaRPr lang="el-GR" dirty="0"/>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13</a:t>
            </a:fld>
            <a:endParaRPr lang="el-GR"/>
          </a:p>
        </p:txBody>
      </p:sp>
    </p:spTree>
    <p:extLst>
      <p:ext uri="{BB962C8B-B14F-4D97-AF65-F5344CB8AC3E}">
        <p14:creationId xmlns:p14="http://schemas.microsoft.com/office/powerpoint/2010/main" val="1379047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a:t>The needed skills for a professional or a new comer in the Graphic Arts sector where defined in the study of INTERGRAPH and collaborative organizations (2014) and they are in confirmation with the results of the previously presented research</a:t>
            </a:r>
            <a:r>
              <a:rPr lang="el-GR" dirty="0"/>
              <a:t>.</a:t>
            </a:r>
          </a:p>
        </p:txBody>
      </p:sp>
      <p:sp>
        <p:nvSpPr>
          <p:cNvPr id="4" name="Θέση αριθμού διαφάνειας 3"/>
          <p:cNvSpPr>
            <a:spLocks noGrp="1"/>
          </p:cNvSpPr>
          <p:nvPr>
            <p:ph type="sldNum" sz="quarter" idx="5"/>
          </p:nvPr>
        </p:nvSpPr>
        <p:spPr/>
        <p:txBody>
          <a:bodyPr/>
          <a:lstStyle/>
          <a:p>
            <a:fld id="{0DA3EECE-A658-4C4B-842D-6644FE92EAF2}" type="slidenum">
              <a:rPr lang="el-GR" smtClean="0"/>
              <a:t>14</a:t>
            </a:fld>
            <a:endParaRPr lang="el-GR"/>
          </a:p>
        </p:txBody>
      </p:sp>
    </p:spTree>
    <p:extLst>
      <p:ext uri="{BB962C8B-B14F-4D97-AF65-F5344CB8AC3E}">
        <p14:creationId xmlns:p14="http://schemas.microsoft.com/office/powerpoint/2010/main" val="135293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l-GR"/>
              <a:t>Στυλ κύριου τίτλου</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2/9/2023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l-GR"/>
              <a:t>Στυλ κύριου τίτλου</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l-GR"/>
              <a:t>Στυλ κύριου τίτλου</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2/9/2023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l-GR"/>
              <a:t>Στυλ κύριου τίτλου</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l-GR"/>
              <a:t>Στυλ κύριου τίτλου</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2/9/2023</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l-GR"/>
              <a:t>Στυλ κύριου τίτλου</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2/9/2023</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l-GR"/>
              <a:t>Στυλ κύριου τίτλου</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5125305" y="1488985"/>
            <a:ext cx="6264350" cy="169685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118447" y="4351687"/>
            <a:ext cx="6265588" cy="17040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2/9/2023</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2/9/2023</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l-GR"/>
              <a:t>Στυλ κύριου τίτλου</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8A87A34-81AB-432B-8DAE-1953F412C126}" type="datetimeFigureOut">
              <a:rPr lang="en-US" dirty="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l-GR"/>
              <a:t>Στυλ κύριου τίτλου</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2/9/2023</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2/9/2023</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image" Target="../media/image5.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5.pn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hyperlink" Target="mailto:tsigonias@yahoo.gr"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mailto:mtsigonias@uniwa.g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jfi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jfif"/><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0"/>
            <a:ext cx="12191999" cy="19059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1" name="Ορθογώνιο 10"/>
          <p:cNvSpPr/>
          <p:nvPr/>
        </p:nvSpPr>
        <p:spPr>
          <a:xfrm>
            <a:off x="0" y="1837038"/>
            <a:ext cx="12192000" cy="1660368"/>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238" y="1152939"/>
            <a:ext cx="2830572" cy="1427091"/>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870" y="3477529"/>
            <a:ext cx="2437076" cy="1124804"/>
          </a:xfrm>
          <a:prstGeom prst="rect">
            <a:avLst/>
          </a:prstGeom>
        </p:spPr>
      </p:pic>
      <p:sp>
        <p:nvSpPr>
          <p:cNvPr id="24" name="Ορθογώνιο 23"/>
          <p:cNvSpPr/>
          <p:nvPr/>
        </p:nvSpPr>
        <p:spPr>
          <a:xfrm>
            <a:off x="0" y="4622210"/>
            <a:ext cx="12192000" cy="223579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Dr. </a:t>
            </a:r>
            <a:r>
              <a:rPr lang="en-US" dirty="0" err="1"/>
              <a:t>Marios</a:t>
            </a:r>
            <a:r>
              <a:rPr lang="en-US" dirty="0"/>
              <a:t> Tsigonias</a:t>
            </a:r>
          </a:p>
          <a:p>
            <a:r>
              <a:rPr lang="en-US" dirty="0"/>
              <a:t>	Assist. Prof. in Printing Technology, University of West Attika</a:t>
            </a:r>
          </a:p>
          <a:p>
            <a:r>
              <a:rPr lang="en-US" dirty="0"/>
              <a:t>	Chair of the Board, Hellenic Union of Graphic Arts and Media Technology Engineers, HELGRAMED</a:t>
            </a:r>
          </a:p>
          <a:p>
            <a:r>
              <a:rPr lang="en-US" dirty="0"/>
              <a:t>	Chair of the Board, Graphic Arts Research, Development and Engineering Institute, Member of FESPA Hellas</a:t>
            </a:r>
          </a:p>
          <a:p>
            <a:r>
              <a:rPr lang="en-US" dirty="0"/>
              <a:t>	Member of the Research Group of the Hellenic Graphic-Media Research Lab GRAPHMEDLAB – </a:t>
            </a:r>
            <a:r>
              <a:rPr lang="en-US" dirty="0" err="1"/>
              <a:t>UniWA</a:t>
            </a:r>
            <a:endParaRPr lang="en-US" dirty="0"/>
          </a:p>
          <a:p>
            <a:r>
              <a:rPr lang="en-US" dirty="0"/>
              <a:t>	Scientific Collaborator of the Museum</a:t>
            </a:r>
            <a:r>
              <a:rPr lang="el-GR" dirty="0"/>
              <a:t> </a:t>
            </a:r>
            <a:r>
              <a:rPr lang="en-US" dirty="0"/>
              <a:t>of  Typography and Graphic Arts Technology – University of Ioannina</a:t>
            </a:r>
          </a:p>
          <a:p>
            <a:r>
              <a:rPr lang="en-US" dirty="0"/>
              <a:t>	</a:t>
            </a:r>
            <a:endParaRPr lang="el-GR" dirty="0"/>
          </a:p>
        </p:txBody>
      </p:sp>
      <p:sp>
        <p:nvSpPr>
          <p:cNvPr id="8" name="Τίτλος 1">
            <a:extLst>
              <a:ext uri="{FF2B5EF4-FFF2-40B4-BE49-F238E27FC236}">
                <a16:creationId xmlns:a16="http://schemas.microsoft.com/office/drawing/2014/main" id="{D2E13FA2-5A63-4FA4-8017-679622C65882}"/>
              </a:ext>
            </a:extLst>
          </p:cNvPr>
          <p:cNvSpPr txBox="1">
            <a:spLocks/>
          </p:cNvSpPr>
          <p:nvPr/>
        </p:nvSpPr>
        <p:spPr>
          <a:xfrm>
            <a:off x="3091070" y="894522"/>
            <a:ext cx="8140147" cy="942517"/>
          </a:xfrm>
          <a:prstGeom prst="rect">
            <a:avLst/>
          </a:prstGeom>
        </p:spPr>
        <p:txBody>
          <a:bodyPr vert="horz" lIns="228600" tIns="228600" rIns="228600" bIns="228600" rtlCol="0" anchor="ctr">
            <a:no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pPr algn="l"/>
            <a:r>
              <a:rPr lang="en-US" sz="2400" dirty="0">
                <a:latin typeface="+mn-lt"/>
              </a:rPr>
              <a:t>Young talents and sustainable behaviors in the future of  Visual Communication and Graphic Industry</a:t>
            </a:r>
            <a:endParaRPr lang="el-GR" sz="2400" dirty="0">
              <a:latin typeface="+mn-lt"/>
            </a:endParaRPr>
          </a:p>
        </p:txBody>
      </p:sp>
      <p:sp>
        <p:nvSpPr>
          <p:cNvPr id="2" name="Ορθογώνιο 1">
            <a:extLst>
              <a:ext uri="{FF2B5EF4-FFF2-40B4-BE49-F238E27FC236}">
                <a16:creationId xmlns:a16="http://schemas.microsoft.com/office/drawing/2014/main" id="{B1DA4933-FA29-4DD2-8B49-477251BFC4C7}"/>
              </a:ext>
            </a:extLst>
          </p:cNvPr>
          <p:cNvSpPr/>
          <p:nvPr/>
        </p:nvSpPr>
        <p:spPr>
          <a:xfrm>
            <a:off x="2660371" y="3435120"/>
            <a:ext cx="9375915" cy="1200329"/>
          </a:xfrm>
          <a:prstGeom prst="rect">
            <a:avLst/>
          </a:prstGeom>
        </p:spPr>
        <p:txBody>
          <a:bodyPr wrap="square">
            <a:spAutoFit/>
          </a:bodyPr>
          <a:lstStyle/>
          <a:p>
            <a:r>
              <a:rPr lang="en-US" sz="2400" dirty="0"/>
              <a:t>The global development prospects of the graphic arts industry and sustainability through integration into educational curricula</a:t>
            </a:r>
            <a:r>
              <a:rPr lang="el-GR" sz="2400" dirty="0"/>
              <a:t> </a:t>
            </a:r>
            <a:endParaRPr lang="en-US" sz="2400" dirty="0"/>
          </a:p>
          <a:p>
            <a:r>
              <a:rPr lang="en-US" sz="2400" dirty="0"/>
              <a:t>– a Hellenic Case study</a:t>
            </a:r>
          </a:p>
        </p:txBody>
      </p:sp>
    </p:spTree>
    <p:extLst>
      <p:ext uri="{BB962C8B-B14F-4D97-AF65-F5344CB8AC3E}">
        <p14:creationId xmlns:p14="http://schemas.microsoft.com/office/powerpoint/2010/main" val="7711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7" y="109718"/>
            <a:ext cx="11671985"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Graphic Arts – Industrial &amp; Functional Printing applications</a:t>
            </a:r>
          </a:p>
        </p:txBody>
      </p:sp>
      <p:sp>
        <p:nvSpPr>
          <p:cNvPr id="15" name="Google Shape;88;p12">
            <a:extLst>
              <a:ext uri="{FF2B5EF4-FFF2-40B4-BE49-F238E27FC236}">
                <a16:creationId xmlns:a16="http://schemas.microsoft.com/office/drawing/2014/main" id="{D86BEEBA-9563-4247-9FFB-E678A1E6B813}"/>
              </a:ext>
            </a:extLst>
          </p:cNvPr>
          <p:cNvSpPr txBox="1">
            <a:spLocks/>
          </p:cNvSpPr>
          <p:nvPr/>
        </p:nvSpPr>
        <p:spPr>
          <a:xfrm>
            <a:off x="414670" y="834538"/>
            <a:ext cx="8421346"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US" sz="2800" dirty="0">
                <a:solidFill>
                  <a:schemeClr val="tx1"/>
                </a:solidFill>
                <a:latin typeface="+mn-lt"/>
                <a:ea typeface="+mn-ea"/>
                <a:cs typeface="+mn-cs"/>
              </a:rPr>
              <a:t>Increase of their capacity</a:t>
            </a:r>
          </a:p>
          <a:p>
            <a:endParaRPr lang="en-US" sz="2400" dirty="0">
              <a:solidFill>
                <a:schemeClr val="tx1"/>
              </a:solidFill>
            </a:endParaRPr>
          </a:p>
        </p:txBody>
      </p:sp>
      <p:sp>
        <p:nvSpPr>
          <p:cNvPr id="16" name="Google Shape;88;p12">
            <a:extLst>
              <a:ext uri="{FF2B5EF4-FFF2-40B4-BE49-F238E27FC236}">
                <a16:creationId xmlns:a16="http://schemas.microsoft.com/office/drawing/2014/main" id="{B89FF568-B28D-4684-B027-F2482DB0DFB0}"/>
              </a:ext>
            </a:extLst>
          </p:cNvPr>
          <p:cNvSpPr txBox="1">
            <a:spLocks/>
          </p:cNvSpPr>
          <p:nvPr/>
        </p:nvSpPr>
        <p:spPr>
          <a:xfrm>
            <a:off x="414671" y="1734267"/>
            <a:ext cx="5231216"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US" sz="2200" dirty="0">
                <a:solidFill>
                  <a:schemeClr val="tx1"/>
                </a:solidFill>
                <a:latin typeface="+mn-lt"/>
                <a:ea typeface="+mn-ea"/>
                <a:cs typeface="+mn-cs"/>
              </a:rPr>
              <a:t>Traditional Industrial applications:</a:t>
            </a:r>
          </a:p>
          <a:p>
            <a:r>
              <a:rPr lang="en-US" sz="2200" dirty="0">
                <a:solidFill>
                  <a:srgbClr val="C00000"/>
                </a:solidFill>
                <a:latin typeface="+mn-lt"/>
                <a:ea typeface="+mn-ea"/>
                <a:cs typeface="+mn-cs"/>
              </a:rPr>
              <a:t>Decor &amp; Laminate</a:t>
            </a:r>
          </a:p>
          <a:p>
            <a:r>
              <a:rPr lang="en-US" sz="2200" dirty="0">
                <a:solidFill>
                  <a:srgbClr val="C00000"/>
                </a:solidFill>
                <a:latin typeface="+mn-lt"/>
                <a:ea typeface="+mn-ea"/>
                <a:cs typeface="+mn-cs"/>
              </a:rPr>
              <a:t>Ceramics</a:t>
            </a:r>
          </a:p>
          <a:p>
            <a:r>
              <a:rPr lang="en-US" sz="2200" dirty="0">
                <a:solidFill>
                  <a:srgbClr val="C00000"/>
                </a:solidFill>
                <a:latin typeface="+mn-lt"/>
                <a:ea typeface="+mn-ea"/>
                <a:cs typeface="+mn-cs"/>
              </a:rPr>
              <a:t>Glass</a:t>
            </a:r>
          </a:p>
          <a:p>
            <a:r>
              <a:rPr lang="en-US" sz="2200" dirty="0">
                <a:solidFill>
                  <a:srgbClr val="C00000"/>
                </a:solidFill>
                <a:latin typeface="+mn-lt"/>
                <a:ea typeface="+mn-ea"/>
                <a:cs typeface="+mn-cs"/>
              </a:rPr>
              <a:t>Promotional</a:t>
            </a:r>
          </a:p>
          <a:p>
            <a:endParaRPr lang="en-US" sz="2200" dirty="0">
              <a:solidFill>
                <a:schemeClr val="tx1"/>
              </a:solidFill>
            </a:endParaRPr>
          </a:p>
          <a:p>
            <a:endParaRPr lang="en-US" sz="2200" dirty="0">
              <a:solidFill>
                <a:schemeClr val="tx1"/>
              </a:solidFill>
            </a:endParaRPr>
          </a:p>
          <a:p>
            <a:r>
              <a:rPr lang="en-US" sz="2200" dirty="0">
                <a:solidFill>
                  <a:schemeClr val="tx1"/>
                </a:solidFill>
                <a:latin typeface="+mn-lt"/>
                <a:ea typeface="+mn-ea"/>
                <a:cs typeface="+mn-cs"/>
              </a:rPr>
              <a:t>Slow development &amp; Stability</a:t>
            </a:r>
          </a:p>
          <a:p>
            <a:endParaRPr lang="en-US" sz="2400" dirty="0">
              <a:solidFill>
                <a:schemeClr val="tx1"/>
              </a:solidFill>
            </a:endParaRPr>
          </a:p>
        </p:txBody>
      </p:sp>
      <p:sp>
        <p:nvSpPr>
          <p:cNvPr id="19" name="Google Shape;88;p12">
            <a:extLst>
              <a:ext uri="{FF2B5EF4-FFF2-40B4-BE49-F238E27FC236}">
                <a16:creationId xmlns:a16="http://schemas.microsoft.com/office/drawing/2014/main" id="{6028BB6C-2EF9-4D0B-8048-9DBA9B84E372}"/>
              </a:ext>
            </a:extLst>
          </p:cNvPr>
          <p:cNvSpPr txBox="1">
            <a:spLocks/>
          </p:cNvSpPr>
          <p:nvPr/>
        </p:nvSpPr>
        <p:spPr>
          <a:xfrm>
            <a:off x="5443869" y="1759536"/>
            <a:ext cx="6759147" cy="1159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US" sz="2200" dirty="0">
                <a:solidFill>
                  <a:schemeClr val="tx1"/>
                </a:solidFill>
                <a:latin typeface="+mn-lt"/>
                <a:ea typeface="+mn-ea"/>
                <a:cs typeface="+mn-cs"/>
              </a:rPr>
              <a:t>Arising Industrial and Functional applications:</a:t>
            </a:r>
          </a:p>
          <a:p>
            <a:r>
              <a:rPr lang="en-US" sz="2200" dirty="0">
                <a:solidFill>
                  <a:srgbClr val="C00000"/>
                </a:solidFill>
                <a:latin typeface="+mn-lt"/>
                <a:ea typeface="+mn-ea"/>
                <a:cs typeface="+mn-cs"/>
              </a:rPr>
              <a:t>Electronics</a:t>
            </a:r>
          </a:p>
          <a:p>
            <a:r>
              <a:rPr lang="en-US" sz="2200" dirty="0">
                <a:solidFill>
                  <a:srgbClr val="C00000"/>
                </a:solidFill>
                <a:latin typeface="+mn-lt"/>
                <a:ea typeface="+mn-ea"/>
                <a:cs typeface="+mn-cs"/>
              </a:rPr>
              <a:t>Aerospace/automotive</a:t>
            </a:r>
          </a:p>
          <a:p>
            <a:r>
              <a:rPr lang="en-US" sz="2200" dirty="0">
                <a:solidFill>
                  <a:srgbClr val="C00000"/>
                </a:solidFill>
                <a:latin typeface="+mn-lt"/>
                <a:ea typeface="+mn-ea"/>
                <a:cs typeface="+mn-cs"/>
              </a:rPr>
              <a:t>Bio-Medical</a:t>
            </a:r>
          </a:p>
          <a:p>
            <a:r>
              <a:rPr lang="en-US" sz="2200" dirty="0">
                <a:solidFill>
                  <a:srgbClr val="C00000"/>
                </a:solidFill>
                <a:latin typeface="+mn-lt"/>
                <a:ea typeface="+mn-ea"/>
                <a:cs typeface="+mn-cs"/>
              </a:rPr>
              <a:t>3D Printing</a:t>
            </a:r>
          </a:p>
          <a:p>
            <a:r>
              <a:rPr lang="en-US" sz="2200" dirty="0">
                <a:solidFill>
                  <a:srgbClr val="C00000"/>
                </a:solidFill>
                <a:latin typeface="+mn-lt"/>
                <a:ea typeface="+mn-ea"/>
                <a:cs typeface="+mn-cs"/>
              </a:rPr>
              <a:t>Digital Textile Printing</a:t>
            </a:r>
          </a:p>
          <a:p>
            <a:endParaRPr lang="en-US" sz="2200" dirty="0">
              <a:solidFill>
                <a:schemeClr val="tx1"/>
              </a:solidFill>
              <a:latin typeface="+mn-lt"/>
              <a:ea typeface="+mn-ea"/>
              <a:cs typeface="+mn-cs"/>
            </a:endParaRPr>
          </a:p>
          <a:p>
            <a:r>
              <a:rPr lang="en-US" sz="2200" dirty="0">
                <a:solidFill>
                  <a:schemeClr val="tx1"/>
                </a:solidFill>
                <a:latin typeface="+mn-lt"/>
                <a:ea typeface="+mn-ea"/>
                <a:cs typeface="+mn-cs"/>
              </a:rPr>
              <a:t>Fast development &amp; Evolution</a:t>
            </a:r>
          </a:p>
          <a:p>
            <a:endParaRPr lang="en-US" sz="2400" dirty="0">
              <a:solidFill>
                <a:schemeClr val="tx1"/>
              </a:solidFill>
            </a:endParaRPr>
          </a:p>
          <a:p>
            <a:endParaRPr lang="en-US" sz="2400" dirty="0">
              <a:solidFill>
                <a:schemeClr val="tx1"/>
              </a:solidFill>
            </a:endParaRPr>
          </a:p>
          <a:p>
            <a:endParaRPr lang="en-US" sz="2400" dirty="0">
              <a:solidFill>
                <a:schemeClr val="tx1"/>
              </a:solidFill>
            </a:endParaRPr>
          </a:p>
        </p:txBody>
      </p:sp>
      <p:sp>
        <p:nvSpPr>
          <p:cNvPr id="24" name="Google Shape;88;p12">
            <a:extLst>
              <a:ext uri="{FF2B5EF4-FFF2-40B4-BE49-F238E27FC236}">
                <a16:creationId xmlns:a16="http://schemas.microsoft.com/office/drawing/2014/main" id="{D99AF502-1CF3-4D0D-90DD-6F6F9AFA8D16}"/>
              </a:ext>
            </a:extLst>
          </p:cNvPr>
          <p:cNvSpPr txBox="1">
            <a:spLocks/>
          </p:cNvSpPr>
          <p:nvPr/>
        </p:nvSpPr>
        <p:spPr>
          <a:xfrm>
            <a:off x="414670" y="4708160"/>
            <a:ext cx="11053060" cy="60047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r>
              <a:rPr lang="en-US" sz="2200" dirty="0">
                <a:solidFill>
                  <a:schemeClr val="tx1"/>
                </a:solidFill>
                <a:latin typeface="+mn-lt"/>
                <a:ea typeface="+mn-ea"/>
                <a:cs typeface="+mn-cs"/>
              </a:rPr>
              <a:t>2028 Estimation: Industrial &amp; Functional printing market will be around 250 billion </a:t>
            </a:r>
            <a:r>
              <a:rPr lang="el-GR" sz="2200" dirty="0">
                <a:solidFill>
                  <a:schemeClr val="tx1"/>
                </a:solidFill>
                <a:latin typeface="+mn-lt"/>
                <a:ea typeface="+mn-ea"/>
                <a:cs typeface="+mn-cs"/>
              </a:rPr>
              <a:t>$</a:t>
            </a:r>
            <a:r>
              <a:rPr lang="en-US" sz="2200" dirty="0">
                <a:solidFill>
                  <a:schemeClr val="tx1"/>
                </a:solidFill>
                <a:latin typeface="+mn-lt"/>
                <a:ea typeface="+mn-ea"/>
                <a:cs typeface="+mn-cs"/>
              </a:rPr>
              <a:t> </a:t>
            </a:r>
          </a:p>
        </p:txBody>
      </p:sp>
    </p:spTree>
    <p:extLst>
      <p:ext uri="{BB962C8B-B14F-4D97-AF65-F5344CB8AC3E}">
        <p14:creationId xmlns:p14="http://schemas.microsoft.com/office/powerpoint/2010/main" val="1305710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Graphic Arts – A Sector in Transition</a:t>
            </a:r>
          </a:p>
        </p:txBody>
      </p:sp>
      <p:sp>
        <p:nvSpPr>
          <p:cNvPr id="15" name="TextBox 14">
            <a:extLst>
              <a:ext uri="{FF2B5EF4-FFF2-40B4-BE49-F238E27FC236}">
                <a16:creationId xmlns:a16="http://schemas.microsoft.com/office/drawing/2014/main" id="{F985D1A6-8332-4FF8-AAA0-52BB8FBE64A2}"/>
              </a:ext>
            </a:extLst>
          </p:cNvPr>
          <p:cNvSpPr txBox="1"/>
          <p:nvPr/>
        </p:nvSpPr>
        <p:spPr>
          <a:xfrm>
            <a:off x="893701" y="1168843"/>
            <a:ext cx="8122708" cy="4893647"/>
          </a:xfrm>
          <a:prstGeom prst="rect">
            <a:avLst/>
          </a:prstGeom>
          <a:noFill/>
        </p:spPr>
        <p:txBody>
          <a:bodyPr wrap="square" rtlCol="0">
            <a:spAutoFit/>
          </a:bodyPr>
          <a:lstStyle/>
          <a:p>
            <a:r>
              <a:rPr lang="en-US" sz="2800" dirty="0"/>
              <a:t>Printing Market is in </a:t>
            </a:r>
            <a:r>
              <a:rPr lang="en-US" sz="4400" dirty="0">
                <a:solidFill>
                  <a:srgbClr val="008000"/>
                </a:solidFill>
              </a:rPr>
              <a:t>t</a:t>
            </a:r>
            <a:r>
              <a:rPr lang="en-US" sz="4400" dirty="0">
                <a:solidFill>
                  <a:srgbClr val="00FF00"/>
                </a:solidFill>
              </a:rPr>
              <a:t>r</a:t>
            </a:r>
            <a:r>
              <a:rPr lang="en-US" sz="4400" dirty="0">
                <a:solidFill>
                  <a:srgbClr val="00FF99"/>
                </a:solidFill>
              </a:rPr>
              <a:t>a</a:t>
            </a:r>
            <a:r>
              <a:rPr lang="en-US" sz="4400" dirty="0">
                <a:solidFill>
                  <a:srgbClr val="00FFFF"/>
                </a:solidFill>
              </a:rPr>
              <a:t>n</a:t>
            </a:r>
            <a:r>
              <a:rPr lang="en-US" sz="4400" dirty="0">
                <a:solidFill>
                  <a:srgbClr val="0099FF"/>
                </a:solidFill>
              </a:rPr>
              <a:t>s</a:t>
            </a:r>
            <a:r>
              <a:rPr lang="en-US" sz="4400" dirty="0">
                <a:solidFill>
                  <a:srgbClr val="0000FF"/>
                </a:solidFill>
              </a:rPr>
              <a:t>i</a:t>
            </a:r>
            <a:r>
              <a:rPr lang="en-US" sz="4400" dirty="0">
                <a:solidFill>
                  <a:srgbClr val="6600CC"/>
                </a:solidFill>
              </a:rPr>
              <a:t>t</a:t>
            </a:r>
            <a:r>
              <a:rPr lang="en-US" sz="4400" dirty="0">
                <a:solidFill>
                  <a:srgbClr val="CC00FF"/>
                </a:solidFill>
              </a:rPr>
              <a:t>i</a:t>
            </a:r>
            <a:r>
              <a:rPr lang="en-US" sz="4400" dirty="0">
                <a:solidFill>
                  <a:srgbClr val="CC3399"/>
                </a:solidFill>
              </a:rPr>
              <a:t>o</a:t>
            </a:r>
            <a:r>
              <a:rPr lang="en-US" sz="4400" dirty="0">
                <a:solidFill>
                  <a:srgbClr val="FF0000"/>
                </a:solidFill>
              </a:rPr>
              <a:t>n</a:t>
            </a:r>
          </a:p>
          <a:p>
            <a:endParaRPr lang="en-US" sz="2800" dirty="0">
              <a:solidFill>
                <a:srgbClr val="FF0000"/>
              </a:solidFill>
            </a:endParaRPr>
          </a:p>
          <a:p>
            <a:r>
              <a:rPr lang="en-US" sz="3600" dirty="0"/>
              <a:t>Digital transition</a:t>
            </a:r>
          </a:p>
          <a:p>
            <a:r>
              <a:rPr lang="en-US" sz="3600" dirty="0"/>
              <a:t>Technological transition</a:t>
            </a:r>
          </a:p>
          <a:p>
            <a:r>
              <a:rPr lang="en-US" sz="3600" dirty="0"/>
              <a:t>Media transition</a:t>
            </a:r>
          </a:p>
          <a:p>
            <a:r>
              <a:rPr lang="en-US" sz="3600" dirty="0"/>
              <a:t>Ethics transition</a:t>
            </a:r>
          </a:p>
          <a:p>
            <a:r>
              <a:rPr lang="en-US" sz="3600" dirty="0"/>
              <a:t>Sustainable transition</a:t>
            </a:r>
          </a:p>
          <a:p>
            <a:endParaRPr lang="en-US" sz="2800" dirty="0"/>
          </a:p>
          <a:p>
            <a:endParaRPr lang="en-US" sz="3200" dirty="0"/>
          </a:p>
        </p:txBody>
      </p:sp>
    </p:spTree>
    <p:extLst>
      <p:ext uri="{BB962C8B-B14F-4D97-AF65-F5344CB8AC3E}">
        <p14:creationId xmlns:p14="http://schemas.microsoft.com/office/powerpoint/2010/main" val="823949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Graphic Arts – A Sector in Transition</a:t>
            </a:r>
          </a:p>
        </p:txBody>
      </p:sp>
      <p:sp>
        <p:nvSpPr>
          <p:cNvPr id="15" name="TextBox 14">
            <a:extLst>
              <a:ext uri="{FF2B5EF4-FFF2-40B4-BE49-F238E27FC236}">
                <a16:creationId xmlns:a16="http://schemas.microsoft.com/office/drawing/2014/main" id="{F985D1A6-8332-4FF8-AAA0-52BB8FBE64A2}"/>
              </a:ext>
            </a:extLst>
          </p:cNvPr>
          <p:cNvSpPr txBox="1"/>
          <p:nvPr/>
        </p:nvSpPr>
        <p:spPr>
          <a:xfrm>
            <a:off x="893701" y="1168843"/>
            <a:ext cx="8122708" cy="2677656"/>
          </a:xfrm>
          <a:prstGeom prst="rect">
            <a:avLst/>
          </a:prstGeom>
          <a:noFill/>
        </p:spPr>
        <p:txBody>
          <a:bodyPr wrap="square" rtlCol="0">
            <a:spAutoFit/>
          </a:bodyPr>
          <a:lstStyle/>
          <a:p>
            <a:r>
              <a:rPr lang="en-US" sz="2800" dirty="0"/>
              <a:t>Printing Market is in </a:t>
            </a:r>
            <a:r>
              <a:rPr lang="en-US" sz="4400" dirty="0">
                <a:solidFill>
                  <a:srgbClr val="008000"/>
                </a:solidFill>
              </a:rPr>
              <a:t>t</a:t>
            </a:r>
            <a:r>
              <a:rPr lang="en-US" sz="4400" dirty="0">
                <a:solidFill>
                  <a:srgbClr val="00FF00"/>
                </a:solidFill>
              </a:rPr>
              <a:t>r</a:t>
            </a:r>
            <a:r>
              <a:rPr lang="en-US" sz="4400" dirty="0">
                <a:solidFill>
                  <a:srgbClr val="00FF99"/>
                </a:solidFill>
              </a:rPr>
              <a:t>a</a:t>
            </a:r>
            <a:r>
              <a:rPr lang="en-US" sz="4400" dirty="0">
                <a:solidFill>
                  <a:srgbClr val="00FFFF"/>
                </a:solidFill>
              </a:rPr>
              <a:t>n</a:t>
            </a:r>
            <a:r>
              <a:rPr lang="en-US" sz="4400" dirty="0">
                <a:solidFill>
                  <a:srgbClr val="0099FF"/>
                </a:solidFill>
              </a:rPr>
              <a:t>s</a:t>
            </a:r>
            <a:r>
              <a:rPr lang="en-US" sz="4400" dirty="0">
                <a:solidFill>
                  <a:srgbClr val="0000FF"/>
                </a:solidFill>
              </a:rPr>
              <a:t>i</a:t>
            </a:r>
            <a:r>
              <a:rPr lang="en-US" sz="4400" dirty="0">
                <a:solidFill>
                  <a:srgbClr val="6600CC"/>
                </a:solidFill>
              </a:rPr>
              <a:t>t</a:t>
            </a:r>
            <a:r>
              <a:rPr lang="en-US" sz="4400" dirty="0">
                <a:solidFill>
                  <a:srgbClr val="CC00FF"/>
                </a:solidFill>
              </a:rPr>
              <a:t>i</a:t>
            </a:r>
            <a:r>
              <a:rPr lang="en-US" sz="4400" dirty="0">
                <a:solidFill>
                  <a:srgbClr val="CC3399"/>
                </a:solidFill>
              </a:rPr>
              <a:t>o</a:t>
            </a:r>
            <a:r>
              <a:rPr lang="en-US" sz="4400" dirty="0">
                <a:solidFill>
                  <a:srgbClr val="FF0000"/>
                </a:solidFill>
              </a:rPr>
              <a:t>n</a:t>
            </a:r>
          </a:p>
          <a:p>
            <a:endParaRPr lang="en-US" sz="2800" dirty="0">
              <a:solidFill>
                <a:srgbClr val="FF0000"/>
              </a:solidFill>
            </a:endParaRPr>
          </a:p>
          <a:p>
            <a:r>
              <a:rPr lang="en-US" sz="3600" dirty="0"/>
              <a:t>New Skills are needed!</a:t>
            </a:r>
          </a:p>
          <a:p>
            <a:endParaRPr lang="en-US" sz="2800" dirty="0"/>
          </a:p>
          <a:p>
            <a:endParaRPr lang="en-US" sz="3200" dirty="0"/>
          </a:p>
        </p:txBody>
      </p:sp>
    </p:spTree>
    <p:extLst>
      <p:ext uri="{BB962C8B-B14F-4D97-AF65-F5344CB8AC3E}">
        <p14:creationId xmlns:p14="http://schemas.microsoft.com/office/powerpoint/2010/main" val="3121410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9220200"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Graphic Arts – New Skills for the Transition</a:t>
            </a:r>
          </a:p>
        </p:txBody>
      </p:sp>
      <p:graphicFrame>
        <p:nvGraphicFramePr>
          <p:cNvPr id="16" name="Γράφημα 15">
            <a:extLst>
              <a:ext uri="{FF2B5EF4-FFF2-40B4-BE49-F238E27FC236}">
                <a16:creationId xmlns:a16="http://schemas.microsoft.com/office/drawing/2014/main" id="{12887796-BC75-466A-89DA-3262FA7DF390}"/>
              </a:ext>
            </a:extLst>
          </p:cNvPr>
          <p:cNvGraphicFramePr>
            <a:graphicFrameLocks/>
          </p:cNvGraphicFramePr>
          <p:nvPr>
            <p:extLst>
              <p:ext uri="{D42A27DB-BD31-4B8C-83A1-F6EECF244321}">
                <p14:modId xmlns:p14="http://schemas.microsoft.com/office/powerpoint/2010/main" val="908449237"/>
              </p:ext>
            </p:extLst>
          </p:nvPr>
        </p:nvGraphicFramePr>
        <p:xfrm>
          <a:off x="1227128" y="902303"/>
          <a:ext cx="8686800" cy="4859981"/>
        </p:xfrm>
        <a:graphic>
          <a:graphicData uri="http://schemas.openxmlformats.org/drawingml/2006/chart">
            <c:chart xmlns:c="http://schemas.openxmlformats.org/drawingml/2006/chart" xmlns:r="http://schemas.openxmlformats.org/officeDocument/2006/relationships" r:id="rId6"/>
          </a:graphicData>
        </a:graphic>
      </p:graphicFrame>
      <p:sp>
        <p:nvSpPr>
          <p:cNvPr id="2" name="TextBox 1">
            <a:extLst>
              <a:ext uri="{FF2B5EF4-FFF2-40B4-BE49-F238E27FC236}">
                <a16:creationId xmlns:a16="http://schemas.microsoft.com/office/drawing/2014/main" id="{8F0CDB86-CE94-45CD-901B-A28E86096F34}"/>
              </a:ext>
            </a:extLst>
          </p:cNvPr>
          <p:cNvSpPr txBox="1"/>
          <p:nvPr/>
        </p:nvSpPr>
        <p:spPr>
          <a:xfrm>
            <a:off x="1578223" y="5346700"/>
            <a:ext cx="8962777" cy="369332"/>
          </a:xfrm>
          <a:prstGeom prst="rect">
            <a:avLst/>
          </a:prstGeom>
          <a:noFill/>
        </p:spPr>
        <p:txBody>
          <a:bodyPr wrap="square" rtlCol="0">
            <a:spAutoFit/>
          </a:bodyPr>
          <a:lstStyle/>
          <a:p>
            <a:r>
              <a:rPr lang="en-US" dirty="0"/>
              <a:t>Source: M. Tsigonias (2013)</a:t>
            </a:r>
            <a:endParaRPr lang="el-GR" dirty="0"/>
          </a:p>
        </p:txBody>
      </p:sp>
    </p:spTree>
    <p:extLst>
      <p:ext uri="{BB962C8B-B14F-4D97-AF65-F5344CB8AC3E}">
        <p14:creationId xmlns:p14="http://schemas.microsoft.com/office/powerpoint/2010/main" val="4285957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Graphic Arts – New Skills for the Transition</a:t>
            </a:r>
          </a:p>
        </p:txBody>
      </p:sp>
      <p:pic>
        <p:nvPicPr>
          <p:cNvPr id="2" name="Εικόνα 1">
            <a:extLst>
              <a:ext uri="{FF2B5EF4-FFF2-40B4-BE49-F238E27FC236}">
                <a16:creationId xmlns:a16="http://schemas.microsoft.com/office/drawing/2014/main" id="{C5FFAB2C-7C37-491E-B676-D9970DD384EA}"/>
              </a:ext>
            </a:extLst>
          </p:cNvPr>
          <p:cNvPicPr>
            <a:picLocks noChangeAspect="1"/>
          </p:cNvPicPr>
          <p:nvPr/>
        </p:nvPicPr>
        <p:blipFill>
          <a:blip r:embed="rId6"/>
          <a:stretch>
            <a:fillRect/>
          </a:stretch>
        </p:blipFill>
        <p:spPr>
          <a:xfrm>
            <a:off x="-129591" y="863527"/>
            <a:ext cx="3590873" cy="4901407"/>
          </a:xfrm>
          <a:prstGeom prst="rect">
            <a:avLst/>
          </a:prstGeom>
        </p:spPr>
      </p:pic>
      <p:sp>
        <p:nvSpPr>
          <p:cNvPr id="24" name="TextBox 23">
            <a:extLst>
              <a:ext uri="{FF2B5EF4-FFF2-40B4-BE49-F238E27FC236}">
                <a16:creationId xmlns:a16="http://schemas.microsoft.com/office/drawing/2014/main" id="{4292C535-9D5D-4396-889C-4B9A1D32BA89}"/>
              </a:ext>
            </a:extLst>
          </p:cNvPr>
          <p:cNvSpPr txBox="1"/>
          <p:nvPr/>
        </p:nvSpPr>
        <p:spPr>
          <a:xfrm>
            <a:off x="3060700" y="965643"/>
            <a:ext cx="8275897" cy="4770537"/>
          </a:xfrm>
          <a:prstGeom prst="rect">
            <a:avLst/>
          </a:prstGeom>
          <a:noFill/>
        </p:spPr>
        <p:txBody>
          <a:bodyPr wrap="square" rtlCol="0">
            <a:spAutoFit/>
          </a:bodyPr>
          <a:lstStyle/>
          <a:p>
            <a:r>
              <a:rPr lang="en-US" sz="2800" dirty="0"/>
              <a:t>Skills needed in the Graphic Arts Sector</a:t>
            </a:r>
          </a:p>
          <a:p>
            <a:r>
              <a:rPr lang="en-US" sz="2800" dirty="0"/>
              <a:t>1. Technical, Hard Skills 40%</a:t>
            </a:r>
          </a:p>
          <a:p>
            <a:r>
              <a:rPr lang="en-US" sz="2800" dirty="0"/>
              <a:t>2. ICT 20%</a:t>
            </a:r>
          </a:p>
          <a:p>
            <a:r>
              <a:rPr lang="en-US" sz="2800" dirty="0"/>
              <a:t>3. Management 10,9%</a:t>
            </a:r>
          </a:p>
          <a:p>
            <a:r>
              <a:rPr lang="en-US" sz="2800" dirty="0"/>
              <a:t>4. Personal (soft) skills 7,3%</a:t>
            </a:r>
          </a:p>
          <a:p>
            <a:r>
              <a:rPr lang="en-US" sz="2800" dirty="0"/>
              <a:t>5. Creativity 5,5%</a:t>
            </a:r>
          </a:p>
          <a:p>
            <a:r>
              <a:rPr lang="en-US" sz="2800" dirty="0"/>
              <a:t>5. Sales and marketing 5,5%</a:t>
            </a:r>
          </a:p>
          <a:p>
            <a:r>
              <a:rPr lang="en-US" dirty="0"/>
              <a:t>Source: Future Skills in the Graphical Industry (INTERGRAPH et al., 2014)</a:t>
            </a:r>
          </a:p>
          <a:p>
            <a:endParaRPr lang="en-US" dirty="0"/>
          </a:p>
          <a:p>
            <a:r>
              <a:rPr lang="en-US" sz="2000" dirty="0"/>
              <a:t>In the Printing Sector transition ICT skills - networking, cloud sourcing, bigdata are increasing - depressing all other skills needed</a:t>
            </a:r>
            <a:endParaRPr lang="en-US" sz="2800" dirty="0"/>
          </a:p>
          <a:p>
            <a:endParaRPr lang="en-US" sz="3200" dirty="0"/>
          </a:p>
        </p:txBody>
      </p:sp>
    </p:spTree>
    <p:extLst>
      <p:ext uri="{BB962C8B-B14F-4D97-AF65-F5344CB8AC3E}">
        <p14:creationId xmlns:p14="http://schemas.microsoft.com/office/powerpoint/2010/main" val="2702062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Graphic Arts – New Skills for the Transition</a:t>
            </a:r>
          </a:p>
        </p:txBody>
      </p:sp>
      <p:sp>
        <p:nvSpPr>
          <p:cNvPr id="15" name="TextBox 14">
            <a:extLst>
              <a:ext uri="{FF2B5EF4-FFF2-40B4-BE49-F238E27FC236}">
                <a16:creationId xmlns:a16="http://schemas.microsoft.com/office/drawing/2014/main" id="{F985D1A6-8332-4FF8-AAA0-52BB8FBE64A2}"/>
              </a:ext>
            </a:extLst>
          </p:cNvPr>
          <p:cNvSpPr txBox="1"/>
          <p:nvPr/>
        </p:nvSpPr>
        <p:spPr>
          <a:xfrm>
            <a:off x="387178" y="1257743"/>
            <a:ext cx="10776122" cy="4955203"/>
          </a:xfrm>
          <a:prstGeom prst="rect">
            <a:avLst/>
          </a:prstGeom>
          <a:noFill/>
        </p:spPr>
        <p:txBody>
          <a:bodyPr wrap="square" rtlCol="0">
            <a:spAutoFit/>
          </a:bodyPr>
          <a:lstStyle/>
          <a:p>
            <a:r>
              <a:rPr lang="en-US" sz="3200" dirty="0"/>
              <a:t>Printing Market is growing - New working places occur</a:t>
            </a:r>
          </a:p>
          <a:p>
            <a:r>
              <a:rPr lang="en-US" sz="3200" dirty="0"/>
              <a:t>Printing Market is in transition - New Skills are necessary</a:t>
            </a:r>
          </a:p>
          <a:p>
            <a:endParaRPr lang="en-US" sz="2800" dirty="0"/>
          </a:p>
          <a:p>
            <a:endParaRPr lang="en-US" sz="2800" dirty="0"/>
          </a:p>
          <a:p>
            <a:pPr algn="ctr"/>
            <a:r>
              <a:rPr lang="en-US" sz="2800" dirty="0"/>
              <a:t>BUT</a:t>
            </a:r>
          </a:p>
          <a:p>
            <a:pPr algn="ctr"/>
            <a:endParaRPr lang="en-US" sz="2800" dirty="0"/>
          </a:p>
          <a:p>
            <a:pPr algn="ctr"/>
            <a:r>
              <a:rPr lang="en-US" sz="4400" dirty="0">
                <a:solidFill>
                  <a:srgbClr val="008000"/>
                </a:solidFill>
              </a:rPr>
              <a:t>You can’t teach an old dog new tricks</a:t>
            </a:r>
          </a:p>
          <a:p>
            <a:endParaRPr lang="en-US" sz="3600" dirty="0"/>
          </a:p>
          <a:p>
            <a:endParaRPr lang="en-US" sz="2800" dirty="0"/>
          </a:p>
          <a:p>
            <a:endParaRPr lang="en-US" sz="3200" dirty="0"/>
          </a:p>
        </p:txBody>
      </p:sp>
    </p:spTree>
    <p:extLst>
      <p:ext uri="{BB962C8B-B14F-4D97-AF65-F5344CB8AC3E}">
        <p14:creationId xmlns:p14="http://schemas.microsoft.com/office/powerpoint/2010/main" val="1951574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Up</a:t>
            </a:r>
            <a:r>
              <a:rPr lang="en-US" sz="2800" b="1" kern="0" spc="267" dirty="0">
                <a:solidFill>
                  <a:srgbClr val="14344E"/>
                </a:solidFill>
                <a:latin typeface="Calibri (Body)"/>
                <a:cs typeface="Calibri (Body)"/>
              </a:rPr>
              <a:t>grading the Content of Studies </a:t>
            </a:r>
            <a:endParaRPr lang="en-GB" sz="2800" b="1" kern="0" spc="267" dirty="0">
              <a:solidFill>
                <a:srgbClr val="14344E"/>
              </a:solidFill>
              <a:latin typeface="Calibri (Body)"/>
              <a:cs typeface="Calibri (Body)"/>
            </a:endParaRPr>
          </a:p>
        </p:txBody>
      </p:sp>
      <p:sp>
        <p:nvSpPr>
          <p:cNvPr id="2" name="TextBox 1">
            <a:extLst>
              <a:ext uri="{FF2B5EF4-FFF2-40B4-BE49-F238E27FC236}">
                <a16:creationId xmlns:a16="http://schemas.microsoft.com/office/drawing/2014/main" id="{59937F43-03BF-419D-AD2C-03E75039DEEC}"/>
              </a:ext>
            </a:extLst>
          </p:cNvPr>
          <p:cNvSpPr txBox="1"/>
          <p:nvPr/>
        </p:nvSpPr>
        <p:spPr>
          <a:xfrm>
            <a:off x="172677" y="1504036"/>
            <a:ext cx="11618822" cy="3970318"/>
          </a:xfrm>
          <a:prstGeom prst="rect">
            <a:avLst/>
          </a:prstGeom>
          <a:noFill/>
        </p:spPr>
        <p:txBody>
          <a:bodyPr wrap="square" rtlCol="0">
            <a:spAutoFit/>
          </a:bodyPr>
          <a:lstStyle/>
          <a:p>
            <a:pPr fontAlgn="base"/>
            <a:r>
              <a:rPr lang="el-GR" sz="2600" dirty="0"/>
              <a:t>«</a:t>
            </a:r>
            <a:r>
              <a:rPr lang="en-US" sz="2600" dirty="0"/>
              <a:t>Upgrading the content of studies in Secondary Vocational Education and the Post-Secondary Year – Apprenticeship Class</a:t>
            </a:r>
            <a:r>
              <a:rPr lang="el-GR" sz="2600" dirty="0"/>
              <a:t>» </a:t>
            </a:r>
            <a:r>
              <a:rPr lang="en-US" sz="2600" b="1" dirty="0"/>
              <a:t>MIS</a:t>
            </a:r>
            <a:r>
              <a:rPr lang="el-GR" sz="2600" b="1" dirty="0"/>
              <a:t> 5027220</a:t>
            </a:r>
            <a:r>
              <a:rPr lang="el-GR" sz="2600" dirty="0"/>
              <a:t> </a:t>
            </a:r>
            <a:r>
              <a:rPr lang="en-US" sz="2600" dirty="0"/>
              <a:t> - The Hellenic Institute of Pedagogical Policy </a:t>
            </a:r>
          </a:p>
          <a:p>
            <a:pPr fontAlgn="base"/>
            <a:endParaRPr lang="en-US" sz="2600" dirty="0"/>
          </a:p>
          <a:p>
            <a:pPr fontAlgn="base"/>
            <a:r>
              <a:rPr lang="en-US" sz="2600" dirty="0"/>
              <a:t>Working Team for the Vocational Education for the Applied Arts Sector</a:t>
            </a:r>
          </a:p>
          <a:p>
            <a:pPr fontAlgn="base"/>
            <a:endParaRPr lang="en-US" sz="2600" dirty="0"/>
          </a:p>
          <a:p>
            <a:pPr fontAlgn="base"/>
            <a:r>
              <a:rPr lang="en-US" sz="2600" dirty="0"/>
              <a:t>Coordinators: Zoe </a:t>
            </a:r>
            <a:r>
              <a:rPr lang="en-US" sz="2600" dirty="0" err="1"/>
              <a:t>Georgiadou</a:t>
            </a:r>
            <a:r>
              <a:rPr lang="en-US" sz="2600" dirty="0"/>
              <a:t>, Anastasios </a:t>
            </a:r>
            <a:r>
              <a:rPr lang="en-US" sz="2600" dirty="0" err="1"/>
              <a:t>Politis</a:t>
            </a:r>
            <a:r>
              <a:rPr lang="en-US" sz="2600" dirty="0"/>
              <a:t>, </a:t>
            </a:r>
            <a:r>
              <a:rPr lang="en-US" sz="2600" dirty="0" err="1"/>
              <a:t>Marios</a:t>
            </a:r>
            <a:r>
              <a:rPr lang="en-US" sz="2600" dirty="0"/>
              <a:t> Tsigonias, </a:t>
            </a:r>
            <a:r>
              <a:rPr lang="en-US" sz="2600" dirty="0" err="1"/>
              <a:t>UniWA</a:t>
            </a:r>
            <a:endParaRPr lang="en-US" sz="2600" dirty="0"/>
          </a:p>
          <a:p>
            <a:pPr fontAlgn="base"/>
            <a:r>
              <a:rPr lang="en-US" sz="2600" dirty="0"/>
              <a:t>Experts: </a:t>
            </a:r>
            <a:r>
              <a:rPr lang="en-US" sz="2600" dirty="0" err="1"/>
              <a:t>Thaleia</a:t>
            </a:r>
            <a:r>
              <a:rPr lang="en-US" sz="2600" dirty="0"/>
              <a:t> </a:t>
            </a:r>
            <a:r>
              <a:rPr lang="en-US" sz="2600" dirty="0" err="1"/>
              <a:t>Dalouka</a:t>
            </a:r>
            <a:r>
              <a:rPr lang="en-US" sz="2600" dirty="0"/>
              <a:t>, </a:t>
            </a:r>
            <a:r>
              <a:rPr lang="en-US" sz="2600" dirty="0" err="1"/>
              <a:t>Charikleia</a:t>
            </a:r>
            <a:r>
              <a:rPr lang="en-US" sz="2600" dirty="0"/>
              <a:t> </a:t>
            </a:r>
            <a:r>
              <a:rPr lang="en-US" sz="2600" dirty="0" err="1"/>
              <a:t>Konsta</a:t>
            </a:r>
            <a:r>
              <a:rPr lang="en-US" sz="2600" dirty="0"/>
              <a:t>, Secondary Vocational Education </a:t>
            </a:r>
            <a:endParaRPr lang="el-GR" sz="2600" dirty="0"/>
          </a:p>
          <a:p>
            <a:endParaRPr lang="el-GR" dirty="0"/>
          </a:p>
        </p:txBody>
      </p:sp>
    </p:spTree>
    <p:extLst>
      <p:ext uri="{BB962C8B-B14F-4D97-AF65-F5344CB8AC3E}">
        <p14:creationId xmlns:p14="http://schemas.microsoft.com/office/powerpoint/2010/main" val="3768382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Up</a:t>
            </a:r>
            <a:r>
              <a:rPr lang="en-US" sz="2800" b="1" kern="0" spc="267" dirty="0">
                <a:solidFill>
                  <a:srgbClr val="14344E"/>
                </a:solidFill>
                <a:latin typeface="Calibri (Body)"/>
                <a:cs typeface="Calibri (Body)"/>
              </a:rPr>
              <a:t>grading the Content of Studies </a:t>
            </a:r>
            <a:endParaRPr lang="en-GB" sz="2800" b="1" kern="0" spc="267" dirty="0">
              <a:solidFill>
                <a:srgbClr val="14344E"/>
              </a:solidFill>
              <a:latin typeface="Calibri (Body)"/>
              <a:cs typeface="Calibri (Body)"/>
            </a:endParaRPr>
          </a:p>
        </p:txBody>
      </p:sp>
      <p:sp>
        <p:nvSpPr>
          <p:cNvPr id="2" name="TextBox 1">
            <a:extLst>
              <a:ext uri="{FF2B5EF4-FFF2-40B4-BE49-F238E27FC236}">
                <a16:creationId xmlns:a16="http://schemas.microsoft.com/office/drawing/2014/main" id="{59937F43-03BF-419D-AD2C-03E75039DEEC}"/>
              </a:ext>
            </a:extLst>
          </p:cNvPr>
          <p:cNvSpPr txBox="1"/>
          <p:nvPr/>
        </p:nvSpPr>
        <p:spPr>
          <a:xfrm>
            <a:off x="342805" y="1014939"/>
            <a:ext cx="7365800" cy="4493538"/>
          </a:xfrm>
          <a:prstGeom prst="rect">
            <a:avLst/>
          </a:prstGeom>
          <a:noFill/>
        </p:spPr>
        <p:txBody>
          <a:bodyPr wrap="square" rtlCol="0">
            <a:spAutoFit/>
          </a:bodyPr>
          <a:lstStyle/>
          <a:p>
            <a:pPr lvl="0"/>
            <a:r>
              <a:rPr lang="en-US" sz="2600" dirty="0"/>
              <a:t>Current situation</a:t>
            </a:r>
          </a:p>
          <a:p>
            <a:pPr lvl="0"/>
            <a:endParaRPr lang="en-US" sz="2600" dirty="0"/>
          </a:p>
          <a:p>
            <a:pPr lvl="0"/>
            <a:r>
              <a:rPr lang="en-US" sz="2600" dirty="0"/>
              <a:t>Field: Applied Arts</a:t>
            </a:r>
          </a:p>
          <a:p>
            <a:pPr lvl="0"/>
            <a:endParaRPr lang="en-US" sz="2600" dirty="0"/>
          </a:p>
          <a:p>
            <a:pPr lvl="0"/>
            <a:r>
              <a:rPr lang="en-US" sz="2600" dirty="0"/>
              <a:t>Specialties (2021):</a:t>
            </a:r>
          </a:p>
          <a:p>
            <a:pPr lvl="0"/>
            <a:r>
              <a:rPr lang="en-US" sz="2600" dirty="0">
                <a:solidFill>
                  <a:srgbClr val="00B0F0"/>
                </a:solidFill>
              </a:rPr>
              <a:t>Interior Design (12)</a:t>
            </a:r>
          </a:p>
          <a:p>
            <a:pPr lvl="0"/>
            <a:r>
              <a:rPr lang="en-US" sz="2600" dirty="0">
                <a:solidFill>
                  <a:srgbClr val="FFC000"/>
                </a:solidFill>
              </a:rPr>
              <a:t>Silversmithing (7)</a:t>
            </a:r>
            <a:endParaRPr lang="el-GR" sz="2600" dirty="0">
              <a:solidFill>
                <a:srgbClr val="FFC000"/>
              </a:solidFill>
            </a:endParaRPr>
          </a:p>
          <a:p>
            <a:pPr lvl="0"/>
            <a:r>
              <a:rPr lang="en-US" sz="2600" dirty="0">
                <a:solidFill>
                  <a:srgbClr val="3333CC"/>
                </a:solidFill>
              </a:rPr>
              <a:t>Graphic Arts (41)</a:t>
            </a:r>
          </a:p>
          <a:p>
            <a:pPr lvl="0"/>
            <a:r>
              <a:rPr lang="en-US" sz="2600" dirty="0">
                <a:solidFill>
                  <a:srgbClr val="C00000"/>
                </a:solidFill>
              </a:rPr>
              <a:t>Conservation of Works of Art – Restoration (10) </a:t>
            </a:r>
          </a:p>
          <a:p>
            <a:pPr lvl="0"/>
            <a:r>
              <a:rPr lang="en-US" sz="2600" dirty="0">
                <a:solidFill>
                  <a:srgbClr val="FF66FF"/>
                </a:solidFill>
              </a:rPr>
              <a:t>Clothing Design and Production (2)</a:t>
            </a:r>
          </a:p>
          <a:p>
            <a:pPr lvl="0"/>
            <a:r>
              <a:rPr lang="en-US" sz="2600" dirty="0">
                <a:solidFill>
                  <a:srgbClr val="92D050"/>
                </a:solidFill>
              </a:rPr>
              <a:t>Furniture – Woodcarving (1)</a:t>
            </a:r>
            <a:endParaRPr lang="el-GR" dirty="0">
              <a:solidFill>
                <a:srgbClr val="92D050"/>
              </a:solidFill>
            </a:endParaRPr>
          </a:p>
        </p:txBody>
      </p:sp>
      <p:pic>
        <p:nvPicPr>
          <p:cNvPr id="16" name="Εικόνα 15">
            <a:extLst>
              <a:ext uri="{FF2B5EF4-FFF2-40B4-BE49-F238E27FC236}">
                <a16:creationId xmlns:a16="http://schemas.microsoft.com/office/drawing/2014/main" id="{50CBFEB3-9D09-4E05-BF89-17AB87AAFA4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582072" y="1214068"/>
            <a:ext cx="7352990" cy="38639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524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Up</a:t>
            </a:r>
            <a:r>
              <a:rPr lang="en-US" sz="2800" b="1" kern="0" spc="267" dirty="0">
                <a:solidFill>
                  <a:srgbClr val="14344E"/>
                </a:solidFill>
                <a:latin typeface="Calibri (Body)"/>
                <a:cs typeface="Calibri (Body)"/>
              </a:rPr>
              <a:t>grading the Content of Studies </a:t>
            </a:r>
            <a:endParaRPr lang="en-GB" sz="2800" b="1" kern="0" spc="267" dirty="0">
              <a:solidFill>
                <a:srgbClr val="14344E"/>
              </a:solidFill>
              <a:latin typeface="Calibri (Body)"/>
              <a:cs typeface="Calibri (Body)"/>
            </a:endParaRPr>
          </a:p>
        </p:txBody>
      </p:sp>
      <p:sp>
        <p:nvSpPr>
          <p:cNvPr id="2" name="TextBox 1">
            <a:extLst>
              <a:ext uri="{FF2B5EF4-FFF2-40B4-BE49-F238E27FC236}">
                <a16:creationId xmlns:a16="http://schemas.microsoft.com/office/drawing/2014/main" id="{59937F43-03BF-419D-AD2C-03E75039DEEC}"/>
              </a:ext>
            </a:extLst>
          </p:cNvPr>
          <p:cNvSpPr txBox="1"/>
          <p:nvPr/>
        </p:nvSpPr>
        <p:spPr>
          <a:xfrm>
            <a:off x="342804" y="1014939"/>
            <a:ext cx="7174415" cy="4893647"/>
          </a:xfrm>
          <a:prstGeom prst="rect">
            <a:avLst/>
          </a:prstGeom>
          <a:noFill/>
        </p:spPr>
        <p:txBody>
          <a:bodyPr wrap="square" rtlCol="0">
            <a:spAutoFit/>
          </a:bodyPr>
          <a:lstStyle/>
          <a:p>
            <a:pPr lvl="0"/>
            <a:r>
              <a:rPr lang="en-US" sz="2600" dirty="0"/>
              <a:t>Current situation</a:t>
            </a:r>
          </a:p>
          <a:p>
            <a:pPr lvl="0"/>
            <a:endParaRPr lang="en-US" sz="2600" dirty="0"/>
          </a:p>
          <a:p>
            <a:pPr lvl="0"/>
            <a:r>
              <a:rPr lang="en-US" sz="2600" dirty="0"/>
              <a:t>Specialty (2021): </a:t>
            </a:r>
            <a:r>
              <a:rPr lang="en-US" sz="2600" dirty="0">
                <a:solidFill>
                  <a:srgbClr val="0066FF"/>
                </a:solidFill>
              </a:rPr>
              <a:t>Graphic Arts (41)</a:t>
            </a:r>
          </a:p>
          <a:p>
            <a:pPr lvl="0"/>
            <a:endParaRPr lang="en-US" sz="2600" dirty="0">
              <a:solidFill>
                <a:srgbClr val="3333CC"/>
              </a:solidFill>
            </a:endParaRPr>
          </a:p>
          <a:p>
            <a:pPr lvl="0"/>
            <a:r>
              <a:rPr lang="en-US" sz="2600" dirty="0"/>
              <a:t>Most of the schools are settled in Athens far away of the Industrial zones. </a:t>
            </a:r>
          </a:p>
          <a:p>
            <a:pPr lvl="0"/>
            <a:r>
              <a:rPr lang="en-US" sz="2600" dirty="0"/>
              <a:t>This fact combined with the incorrectly cultivated mentality of young people to want to work right next to their home gives them the illusion that there are no new jobs in the industry.</a:t>
            </a:r>
          </a:p>
          <a:p>
            <a:pPr lvl="0"/>
            <a:endParaRPr lang="en-US" sz="2600" dirty="0"/>
          </a:p>
        </p:txBody>
      </p:sp>
      <p:pic>
        <p:nvPicPr>
          <p:cNvPr id="19" name="Εικόνα 18">
            <a:extLst>
              <a:ext uri="{FF2B5EF4-FFF2-40B4-BE49-F238E27FC236}">
                <a16:creationId xmlns:a16="http://schemas.microsoft.com/office/drawing/2014/main" id="{E7F69B22-58C8-450D-9895-D48316E17D6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819477" y="1175887"/>
            <a:ext cx="6821558" cy="39324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867832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Up</a:t>
            </a:r>
            <a:r>
              <a:rPr lang="en-US" sz="2800" b="1" kern="0" spc="267" dirty="0">
                <a:solidFill>
                  <a:srgbClr val="14344E"/>
                </a:solidFill>
                <a:latin typeface="Calibri (Body)"/>
                <a:cs typeface="Calibri (Body)"/>
              </a:rPr>
              <a:t>grading the Content of Studies </a:t>
            </a:r>
            <a:endParaRPr lang="en-GB" sz="2800" b="1" kern="0" spc="267" dirty="0">
              <a:solidFill>
                <a:srgbClr val="14344E"/>
              </a:solidFill>
              <a:latin typeface="Calibri (Body)"/>
              <a:cs typeface="Calibri (Body)"/>
            </a:endParaRPr>
          </a:p>
        </p:txBody>
      </p:sp>
      <p:sp>
        <p:nvSpPr>
          <p:cNvPr id="2" name="TextBox 1">
            <a:extLst>
              <a:ext uri="{FF2B5EF4-FFF2-40B4-BE49-F238E27FC236}">
                <a16:creationId xmlns:a16="http://schemas.microsoft.com/office/drawing/2014/main" id="{59937F43-03BF-419D-AD2C-03E75039DEEC}"/>
              </a:ext>
            </a:extLst>
          </p:cNvPr>
          <p:cNvSpPr txBox="1"/>
          <p:nvPr/>
        </p:nvSpPr>
        <p:spPr>
          <a:xfrm>
            <a:off x="342805" y="1014939"/>
            <a:ext cx="6642786" cy="4093428"/>
          </a:xfrm>
          <a:prstGeom prst="rect">
            <a:avLst/>
          </a:prstGeom>
          <a:noFill/>
        </p:spPr>
        <p:txBody>
          <a:bodyPr wrap="square" rtlCol="0">
            <a:spAutoFit/>
          </a:bodyPr>
          <a:lstStyle/>
          <a:p>
            <a:pPr lvl="0"/>
            <a:r>
              <a:rPr lang="en-US" sz="2600" dirty="0"/>
              <a:t>Current situation</a:t>
            </a:r>
          </a:p>
          <a:p>
            <a:pPr lvl="0"/>
            <a:endParaRPr lang="en-US" sz="2600" dirty="0"/>
          </a:p>
          <a:p>
            <a:pPr lvl="0"/>
            <a:r>
              <a:rPr lang="en-US" sz="2600" dirty="0"/>
              <a:t>Specialty (2021): </a:t>
            </a:r>
            <a:r>
              <a:rPr lang="en-US" sz="2600" dirty="0">
                <a:solidFill>
                  <a:srgbClr val="0066FF"/>
                </a:solidFill>
              </a:rPr>
              <a:t>Graphic Arts (41)</a:t>
            </a:r>
          </a:p>
          <a:p>
            <a:pPr lvl="0"/>
            <a:endParaRPr lang="en-US" sz="2600" dirty="0">
              <a:solidFill>
                <a:srgbClr val="3333CC"/>
              </a:solidFill>
            </a:endParaRPr>
          </a:p>
          <a:p>
            <a:pPr lvl="0"/>
            <a:r>
              <a:rPr lang="en-US" sz="2600" dirty="0"/>
              <a:t>The synthetic arts in the framings “applied arts” and “graphic arts” creates the misunderstanding that the graphic arts have more to do with Art than with technique, technology, engineering, sciences and industrial applications </a:t>
            </a:r>
          </a:p>
        </p:txBody>
      </p:sp>
      <p:pic>
        <p:nvPicPr>
          <p:cNvPr id="19" name="Εικόνα 18">
            <a:extLst>
              <a:ext uri="{FF2B5EF4-FFF2-40B4-BE49-F238E27FC236}">
                <a16:creationId xmlns:a16="http://schemas.microsoft.com/office/drawing/2014/main" id="{E7F69B22-58C8-450D-9895-D48316E17D6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819477" y="1175887"/>
            <a:ext cx="6821558" cy="39324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8225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Graphic Arts - The Economical Environment</a:t>
            </a:r>
          </a:p>
        </p:txBody>
      </p:sp>
      <p:graphicFrame>
        <p:nvGraphicFramePr>
          <p:cNvPr id="19" name="Γράφημα 18">
            <a:extLst>
              <a:ext uri="{FF2B5EF4-FFF2-40B4-BE49-F238E27FC236}">
                <a16:creationId xmlns:a16="http://schemas.microsoft.com/office/drawing/2014/main" id="{3B7F0F2C-D1EC-4329-A4A8-34B13EBCD004}"/>
              </a:ext>
            </a:extLst>
          </p:cNvPr>
          <p:cNvGraphicFramePr>
            <a:graphicFrameLocks/>
          </p:cNvGraphicFramePr>
          <p:nvPr>
            <p:extLst>
              <p:ext uri="{D42A27DB-BD31-4B8C-83A1-F6EECF244321}">
                <p14:modId xmlns:p14="http://schemas.microsoft.com/office/powerpoint/2010/main" val="402745373"/>
              </p:ext>
            </p:extLst>
          </p:nvPr>
        </p:nvGraphicFramePr>
        <p:xfrm>
          <a:off x="353438" y="974866"/>
          <a:ext cx="9279660" cy="4660235"/>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Box 23">
            <a:extLst>
              <a:ext uri="{FF2B5EF4-FFF2-40B4-BE49-F238E27FC236}">
                <a16:creationId xmlns:a16="http://schemas.microsoft.com/office/drawing/2014/main" id="{F4419AAF-6E8B-4C9B-9B5D-6E72CCDA940B}"/>
              </a:ext>
            </a:extLst>
          </p:cNvPr>
          <p:cNvSpPr txBox="1"/>
          <p:nvPr/>
        </p:nvSpPr>
        <p:spPr>
          <a:xfrm>
            <a:off x="1559656" y="2693793"/>
            <a:ext cx="1492016" cy="369332"/>
          </a:xfrm>
          <a:prstGeom prst="rect">
            <a:avLst/>
          </a:prstGeom>
          <a:noFill/>
        </p:spPr>
        <p:txBody>
          <a:bodyPr wrap="square" rtlCol="0">
            <a:spAutoFit/>
          </a:bodyPr>
          <a:lstStyle/>
          <a:p>
            <a:r>
              <a:rPr lang="en-US" b="1" dirty="0">
                <a:solidFill>
                  <a:schemeClr val="bg1">
                    <a:lumMod val="50000"/>
                  </a:schemeClr>
                </a:solidFill>
              </a:rPr>
              <a:t>COVID 19</a:t>
            </a:r>
            <a:endParaRPr lang="el-GR" b="1" dirty="0">
              <a:solidFill>
                <a:schemeClr val="bg1">
                  <a:lumMod val="50000"/>
                </a:schemeClr>
              </a:solidFill>
            </a:endParaRPr>
          </a:p>
        </p:txBody>
      </p:sp>
      <p:sp>
        <p:nvSpPr>
          <p:cNvPr id="25" name="Βέλος: Καμπύλο προς τα δεξιά 24">
            <a:extLst>
              <a:ext uri="{FF2B5EF4-FFF2-40B4-BE49-F238E27FC236}">
                <a16:creationId xmlns:a16="http://schemas.microsoft.com/office/drawing/2014/main" id="{7D1B50EA-B5C3-4121-BAF1-8547EC8AC490}"/>
              </a:ext>
            </a:extLst>
          </p:cNvPr>
          <p:cNvSpPr/>
          <p:nvPr/>
        </p:nvSpPr>
        <p:spPr>
          <a:xfrm rot="20978812">
            <a:off x="1819093" y="3036487"/>
            <a:ext cx="259761" cy="50589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Tree>
    <p:extLst>
      <p:ext uri="{BB962C8B-B14F-4D97-AF65-F5344CB8AC3E}">
        <p14:creationId xmlns:p14="http://schemas.microsoft.com/office/powerpoint/2010/main" val="28595454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Up</a:t>
            </a:r>
            <a:r>
              <a:rPr lang="en-US" sz="2800" b="1" kern="0" spc="267" dirty="0">
                <a:solidFill>
                  <a:srgbClr val="14344E"/>
                </a:solidFill>
                <a:latin typeface="Calibri (Body)"/>
                <a:cs typeface="Calibri (Body)"/>
              </a:rPr>
              <a:t>grading the Content of Studies </a:t>
            </a:r>
            <a:endParaRPr lang="en-GB" sz="2800" b="1" kern="0" spc="267" dirty="0">
              <a:solidFill>
                <a:srgbClr val="14344E"/>
              </a:solidFill>
              <a:latin typeface="Calibri (Body)"/>
              <a:cs typeface="Calibri (Body)"/>
            </a:endParaRPr>
          </a:p>
        </p:txBody>
      </p:sp>
      <p:sp>
        <p:nvSpPr>
          <p:cNvPr id="2" name="TextBox 1">
            <a:extLst>
              <a:ext uri="{FF2B5EF4-FFF2-40B4-BE49-F238E27FC236}">
                <a16:creationId xmlns:a16="http://schemas.microsoft.com/office/drawing/2014/main" id="{59937F43-03BF-419D-AD2C-03E75039DEEC}"/>
              </a:ext>
            </a:extLst>
          </p:cNvPr>
          <p:cNvSpPr txBox="1"/>
          <p:nvPr/>
        </p:nvSpPr>
        <p:spPr>
          <a:xfrm>
            <a:off x="342804" y="1014939"/>
            <a:ext cx="7174415" cy="4893647"/>
          </a:xfrm>
          <a:prstGeom prst="rect">
            <a:avLst/>
          </a:prstGeom>
          <a:noFill/>
        </p:spPr>
        <p:txBody>
          <a:bodyPr wrap="square" rtlCol="0">
            <a:spAutoFit/>
          </a:bodyPr>
          <a:lstStyle/>
          <a:p>
            <a:pPr lvl="0"/>
            <a:r>
              <a:rPr lang="en-US" sz="2600" dirty="0"/>
              <a:t>Current situation</a:t>
            </a:r>
          </a:p>
          <a:p>
            <a:pPr lvl="0"/>
            <a:endParaRPr lang="en-US" sz="2600" dirty="0"/>
          </a:p>
          <a:p>
            <a:pPr lvl="0"/>
            <a:r>
              <a:rPr lang="en-US" sz="2600" dirty="0"/>
              <a:t>Specialty (2021): </a:t>
            </a:r>
            <a:r>
              <a:rPr lang="en-US" sz="2600" dirty="0">
                <a:solidFill>
                  <a:srgbClr val="0066FF"/>
                </a:solidFill>
              </a:rPr>
              <a:t>Graphic Arts (41)</a:t>
            </a:r>
          </a:p>
          <a:p>
            <a:pPr lvl="0"/>
            <a:endParaRPr lang="en-US" sz="2600" dirty="0">
              <a:solidFill>
                <a:srgbClr val="3333CC"/>
              </a:solidFill>
            </a:endParaRPr>
          </a:p>
          <a:p>
            <a:pPr lvl="0"/>
            <a:r>
              <a:rPr lang="en-US" sz="2600" dirty="0"/>
              <a:t>In all these 41 schools students attend curricula dedicated to Art and Graphic Design that give almost no education to professionalism or production processes that require laboratory infrastructure, specialized production systems and software not provided by the Hellenic Public Educational System</a:t>
            </a:r>
          </a:p>
          <a:p>
            <a:pPr lvl="0"/>
            <a:endParaRPr lang="en-US" sz="2600" dirty="0"/>
          </a:p>
        </p:txBody>
      </p:sp>
      <p:pic>
        <p:nvPicPr>
          <p:cNvPr id="19" name="Εικόνα 18">
            <a:extLst>
              <a:ext uri="{FF2B5EF4-FFF2-40B4-BE49-F238E27FC236}">
                <a16:creationId xmlns:a16="http://schemas.microsoft.com/office/drawing/2014/main" id="{E7F69B22-58C8-450D-9895-D48316E17D6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819477" y="1175887"/>
            <a:ext cx="6821558" cy="39324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002078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Up</a:t>
            </a:r>
            <a:r>
              <a:rPr lang="en-US" sz="2800" b="1" kern="0" spc="267" dirty="0">
                <a:solidFill>
                  <a:srgbClr val="14344E"/>
                </a:solidFill>
                <a:latin typeface="Calibri (Body)"/>
                <a:cs typeface="Calibri (Body)"/>
              </a:rPr>
              <a:t>grading the Content of Studies </a:t>
            </a:r>
            <a:endParaRPr lang="en-GB" sz="2800" b="1" kern="0" spc="267" dirty="0">
              <a:solidFill>
                <a:srgbClr val="14344E"/>
              </a:solidFill>
              <a:latin typeface="Calibri (Body)"/>
              <a:cs typeface="Calibri (Body)"/>
            </a:endParaRPr>
          </a:p>
        </p:txBody>
      </p:sp>
      <p:sp>
        <p:nvSpPr>
          <p:cNvPr id="2" name="TextBox 1">
            <a:extLst>
              <a:ext uri="{FF2B5EF4-FFF2-40B4-BE49-F238E27FC236}">
                <a16:creationId xmlns:a16="http://schemas.microsoft.com/office/drawing/2014/main" id="{59937F43-03BF-419D-AD2C-03E75039DEEC}"/>
              </a:ext>
            </a:extLst>
          </p:cNvPr>
          <p:cNvSpPr txBox="1"/>
          <p:nvPr/>
        </p:nvSpPr>
        <p:spPr>
          <a:xfrm>
            <a:off x="342803" y="866077"/>
            <a:ext cx="10954481" cy="5201424"/>
          </a:xfrm>
          <a:prstGeom prst="rect">
            <a:avLst/>
          </a:prstGeom>
          <a:noFill/>
        </p:spPr>
        <p:txBody>
          <a:bodyPr wrap="square" rtlCol="0">
            <a:spAutoFit/>
          </a:bodyPr>
          <a:lstStyle/>
          <a:p>
            <a:pPr lvl="0"/>
            <a:r>
              <a:rPr lang="en-US" sz="2600" dirty="0"/>
              <a:t>The proposal of the Working Team:</a:t>
            </a:r>
          </a:p>
          <a:p>
            <a:pPr lvl="0"/>
            <a:endParaRPr lang="en-US" sz="2600" dirty="0"/>
          </a:p>
          <a:p>
            <a:pPr lvl="0"/>
            <a:r>
              <a:rPr lang="en-US" sz="2600" dirty="0"/>
              <a:t>1st Basic Pylon</a:t>
            </a:r>
            <a:r>
              <a:rPr lang="el-GR" sz="2600" dirty="0"/>
              <a:t>: </a:t>
            </a:r>
            <a:r>
              <a:rPr lang="en-US" sz="2600" dirty="0"/>
              <a:t>RENAME the Field</a:t>
            </a:r>
          </a:p>
          <a:p>
            <a:pPr lvl="0"/>
            <a:endParaRPr lang="en-US" sz="2600" dirty="0"/>
          </a:p>
          <a:p>
            <a:pPr lvl="0"/>
            <a:r>
              <a:rPr lang="en-US" sz="2600" dirty="0"/>
              <a:t>Applied Arts Field &gt; Creative and Cultural Industries Field</a:t>
            </a:r>
          </a:p>
          <a:p>
            <a:pPr lvl="0"/>
            <a:endParaRPr lang="en-US" sz="2600" dirty="0"/>
          </a:p>
          <a:p>
            <a:pPr lvl="0"/>
            <a:r>
              <a:rPr lang="en-US" sz="2600" dirty="0"/>
              <a:t>Intended Benefits:</a:t>
            </a:r>
          </a:p>
          <a:p>
            <a:pPr lvl="0"/>
            <a:endParaRPr lang="en-US" sz="2600" dirty="0">
              <a:solidFill>
                <a:srgbClr val="0066FF"/>
              </a:solidFill>
            </a:endParaRPr>
          </a:p>
          <a:p>
            <a:pPr marL="514350" lvl="0" indent="-514350">
              <a:buAutoNum type="arabicPeriod"/>
            </a:pPr>
            <a:r>
              <a:rPr lang="en-US" sz="2400" dirty="0"/>
              <a:t>To cultivate the professionalism</a:t>
            </a:r>
          </a:p>
          <a:p>
            <a:pPr marL="514350" lvl="0" indent="-514350">
              <a:buAutoNum type="arabicPeriod"/>
            </a:pPr>
            <a:r>
              <a:rPr lang="en-US" sz="2400" dirty="0"/>
              <a:t>To correct the wrong ideas about the characteristics of the professions</a:t>
            </a:r>
          </a:p>
          <a:p>
            <a:pPr marL="514350" lvl="0" indent="-514350">
              <a:buAutoNum type="arabicPeriod"/>
            </a:pPr>
            <a:r>
              <a:rPr lang="en-US" sz="2400" dirty="0"/>
              <a:t>To support financially the graduates through European programs for CCI </a:t>
            </a:r>
          </a:p>
          <a:p>
            <a:pPr marL="514350" lvl="0" indent="-514350">
              <a:buAutoNum type="arabicPeriod"/>
            </a:pPr>
            <a:endParaRPr lang="en-US" sz="2600" dirty="0"/>
          </a:p>
          <a:p>
            <a:pPr lvl="0"/>
            <a:endParaRPr lang="en-US" sz="2600" dirty="0"/>
          </a:p>
        </p:txBody>
      </p:sp>
    </p:spTree>
    <p:extLst>
      <p:ext uri="{BB962C8B-B14F-4D97-AF65-F5344CB8AC3E}">
        <p14:creationId xmlns:p14="http://schemas.microsoft.com/office/powerpoint/2010/main" val="3706832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Up</a:t>
            </a:r>
            <a:r>
              <a:rPr lang="en-US" sz="2800" b="1" kern="0" spc="267" dirty="0">
                <a:solidFill>
                  <a:srgbClr val="14344E"/>
                </a:solidFill>
                <a:latin typeface="Calibri (Body)"/>
                <a:cs typeface="Calibri (Body)"/>
              </a:rPr>
              <a:t>grading the Content of Studies </a:t>
            </a:r>
            <a:endParaRPr lang="en-GB" sz="2800" b="1" kern="0" spc="267" dirty="0">
              <a:solidFill>
                <a:srgbClr val="14344E"/>
              </a:solidFill>
              <a:latin typeface="Calibri (Body)"/>
              <a:cs typeface="Calibri (Body)"/>
            </a:endParaRPr>
          </a:p>
        </p:txBody>
      </p:sp>
      <p:sp>
        <p:nvSpPr>
          <p:cNvPr id="2" name="TextBox 1">
            <a:extLst>
              <a:ext uri="{FF2B5EF4-FFF2-40B4-BE49-F238E27FC236}">
                <a16:creationId xmlns:a16="http://schemas.microsoft.com/office/drawing/2014/main" id="{59937F43-03BF-419D-AD2C-03E75039DEEC}"/>
              </a:ext>
            </a:extLst>
          </p:cNvPr>
          <p:cNvSpPr txBox="1"/>
          <p:nvPr/>
        </p:nvSpPr>
        <p:spPr>
          <a:xfrm>
            <a:off x="342803" y="866077"/>
            <a:ext cx="10795097" cy="6063198"/>
          </a:xfrm>
          <a:prstGeom prst="rect">
            <a:avLst/>
          </a:prstGeom>
          <a:noFill/>
        </p:spPr>
        <p:txBody>
          <a:bodyPr wrap="square" rtlCol="0">
            <a:spAutoFit/>
          </a:bodyPr>
          <a:lstStyle/>
          <a:p>
            <a:pPr lvl="0"/>
            <a:r>
              <a:rPr lang="en-US" sz="2600" dirty="0"/>
              <a:t>The proposal of the Working Team:</a:t>
            </a:r>
          </a:p>
          <a:p>
            <a:pPr lvl="0"/>
            <a:endParaRPr lang="en-US" sz="2600" dirty="0"/>
          </a:p>
          <a:p>
            <a:pPr lvl="0"/>
            <a:r>
              <a:rPr lang="en-US" sz="2600" dirty="0"/>
              <a:t>2nd Basic Pylon</a:t>
            </a:r>
            <a:r>
              <a:rPr lang="el-GR" sz="2600" dirty="0"/>
              <a:t>: </a:t>
            </a:r>
            <a:r>
              <a:rPr lang="en-US" sz="2600" dirty="0"/>
              <a:t>Intergrade Sustainability to the curricula </a:t>
            </a:r>
          </a:p>
          <a:p>
            <a:pPr lvl="0"/>
            <a:endParaRPr lang="en-US" sz="2600" dirty="0"/>
          </a:p>
          <a:p>
            <a:pPr lvl="0"/>
            <a:r>
              <a:rPr lang="en-US" sz="2600" dirty="0"/>
              <a:t>Sustainability &gt;+&lt; Sustainable Development</a:t>
            </a:r>
          </a:p>
          <a:p>
            <a:pPr lvl="0"/>
            <a:r>
              <a:rPr lang="en-US" sz="2600" dirty="0"/>
              <a:t>Sustainability &gt;+&lt; Knowledge and Skills linked to robotics, software and hardware consolidation and continuous learning due to the high speed of the technological evolution.</a:t>
            </a:r>
          </a:p>
          <a:p>
            <a:pPr lvl="0"/>
            <a:r>
              <a:rPr lang="en-US" sz="2600" dirty="0"/>
              <a:t>Indented Benefits</a:t>
            </a:r>
          </a:p>
          <a:p>
            <a:pPr lvl="0"/>
            <a:r>
              <a:rPr lang="en-US" sz="2600" dirty="0"/>
              <a:t>1. to equip students and consequently future professionals with sustainable development practices, which will allow them to face social and ecological challenges.</a:t>
            </a:r>
          </a:p>
          <a:p>
            <a:pPr lvl="0"/>
            <a:r>
              <a:rPr lang="en-US" sz="2400" dirty="0"/>
              <a:t> </a:t>
            </a:r>
          </a:p>
          <a:p>
            <a:pPr marL="514350" lvl="0" indent="-514350">
              <a:buAutoNum type="arabicPeriod"/>
            </a:pPr>
            <a:endParaRPr lang="en-US" sz="2600" dirty="0"/>
          </a:p>
          <a:p>
            <a:pPr lvl="0"/>
            <a:endParaRPr lang="en-US" sz="2600" dirty="0"/>
          </a:p>
        </p:txBody>
      </p:sp>
    </p:spTree>
    <p:extLst>
      <p:ext uri="{BB962C8B-B14F-4D97-AF65-F5344CB8AC3E}">
        <p14:creationId xmlns:p14="http://schemas.microsoft.com/office/powerpoint/2010/main" val="30273172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Up</a:t>
            </a:r>
            <a:r>
              <a:rPr lang="en-US" sz="2800" b="1" kern="0" spc="267" dirty="0">
                <a:solidFill>
                  <a:srgbClr val="14344E"/>
                </a:solidFill>
                <a:latin typeface="Calibri (Body)"/>
                <a:cs typeface="Calibri (Body)"/>
              </a:rPr>
              <a:t>grading the Content of Studies </a:t>
            </a:r>
            <a:endParaRPr lang="en-GB" sz="2800" b="1" kern="0" spc="267" dirty="0">
              <a:solidFill>
                <a:srgbClr val="14344E"/>
              </a:solidFill>
              <a:latin typeface="Calibri (Body)"/>
              <a:cs typeface="Calibri (Body)"/>
            </a:endParaRPr>
          </a:p>
        </p:txBody>
      </p:sp>
      <p:sp>
        <p:nvSpPr>
          <p:cNvPr id="2" name="TextBox 1">
            <a:extLst>
              <a:ext uri="{FF2B5EF4-FFF2-40B4-BE49-F238E27FC236}">
                <a16:creationId xmlns:a16="http://schemas.microsoft.com/office/drawing/2014/main" id="{59937F43-03BF-419D-AD2C-03E75039DEEC}"/>
              </a:ext>
            </a:extLst>
          </p:cNvPr>
          <p:cNvSpPr txBox="1"/>
          <p:nvPr/>
        </p:nvSpPr>
        <p:spPr>
          <a:xfrm>
            <a:off x="342803" y="866077"/>
            <a:ext cx="10795097" cy="5693866"/>
          </a:xfrm>
          <a:prstGeom prst="rect">
            <a:avLst/>
          </a:prstGeom>
          <a:noFill/>
        </p:spPr>
        <p:txBody>
          <a:bodyPr wrap="square" rtlCol="0">
            <a:spAutoFit/>
          </a:bodyPr>
          <a:lstStyle/>
          <a:p>
            <a:pPr lvl="0"/>
            <a:r>
              <a:rPr lang="en-US" sz="2600" dirty="0"/>
              <a:t>The proposal of the Working Team:</a:t>
            </a:r>
          </a:p>
          <a:p>
            <a:pPr lvl="0"/>
            <a:endParaRPr lang="en-US" sz="2600" dirty="0"/>
          </a:p>
          <a:p>
            <a:pPr lvl="0"/>
            <a:r>
              <a:rPr lang="en-US" sz="2600" dirty="0"/>
              <a:t>2nd Basic Pylon</a:t>
            </a:r>
            <a:r>
              <a:rPr lang="el-GR" sz="2600" dirty="0"/>
              <a:t>: </a:t>
            </a:r>
            <a:r>
              <a:rPr lang="en-US" sz="2600" dirty="0"/>
              <a:t>Intergrade Sustainability to the curricula </a:t>
            </a:r>
          </a:p>
          <a:p>
            <a:pPr lvl="0"/>
            <a:endParaRPr lang="en-US" sz="2600" dirty="0"/>
          </a:p>
          <a:p>
            <a:pPr lvl="0"/>
            <a:r>
              <a:rPr lang="en-US" sz="2600" dirty="0"/>
              <a:t>Sustainability &gt;+&lt; Sustainable Development</a:t>
            </a:r>
          </a:p>
          <a:p>
            <a:pPr lvl="0"/>
            <a:r>
              <a:rPr lang="en-US" sz="2600" dirty="0"/>
              <a:t>Sustainability &gt;+&lt; Knowledge and Skills linked to robotics, software and hardware consolidation and continuous learning due to the high speed of the technological evolution.</a:t>
            </a:r>
          </a:p>
          <a:p>
            <a:pPr lvl="0"/>
            <a:r>
              <a:rPr lang="en-US" sz="2600" dirty="0"/>
              <a:t>Indented Benefits</a:t>
            </a:r>
          </a:p>
          <a:p>
            <a:pPr lvl="0"/>
            <a:r>
              <a:rPr lang="en-US" sz="2600" dirty="0"/>
              <a:t>2. Harmonization of teaching practices with the requirements of sustainability is also linked to the training of teachers to create model learning systems.</a:t>
            </a:r>
            <a:r>
              <a:rPr lang="en-US" sz="2400" dirty="0"/>
              <a:t> </a:t>
            </a:r>
          </a:p>
          <a:p>
            <a:pPr marL="514350" lvl="0" indent="-514350">
              <a:buAutoNum type="arabicPeriod"/>
            </a:pPr>
            <a:endParaRPr lang="en-US" sz="2600" dirty="0"/>
          </a:p>
          <a:p>
            <a:pPr lvl="0"/>
            <a:endParaRPr lang="en-US" sz="2600" dirty="0"/>
          </a:p>
        </p:txBody>
      </p:sp>
    </p:spTree>
    <p:extLst>
      <p:ext uri="{BB962C8B-B14F-4D97-AF65-F5344CB8AC3E}">
        <p14:creationId xmlns:p14="http://schemas.microsoft.com/office/powerpoint/2010/main" val="21485925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Up</a:t>
            </a:r>
            <a:r>
              <a:rPr lang="en-US" sz="2800" b="1" kern="0" spc="267" dirty="0">
                <a:solidFill>
                  <a:srgbClr val="14344E"/>
                </a:solidFill>
                <a:latin typeface="Calibri (Body)"/>
                <a:cs typeface="Calibri (Body)"/>
              </a:rPr>
              <a:t>grading the Content of Studies </a:t>
            </a:r>
            <a:endParaRPr lang="en-GB" sz="2800" b="1" kern="0" spc="267" dirty="0">
              <a:solidFill>
                <a:srgbClr val="14344E"/>
              </a:solidFill>
              <a:latin typeface="Calibri (Body)"/>
              <a:cs typeface="Calibri (Body)"/>
            </a:endParaRPr>
          </a:p>
        </p:txBody>
      </p:sp>
      <p:sp>
        <p:nvSpPr>
          <p:cNvPr id="2" name="TextBox 1">
            <a:extLst>
              <a:ext uri="{FF2B5EF4-FFF2-40B4-BE49-F238E27FC236}">
                <a16:creationId xmlns:a16="http://schemas.microsoft.com/office/drawing/2014/main" id="{59937F43-03BF-419D-AD2C-03E75039DEEC}"/>
              </a:ext>
            </a:extLst>
          </p:cNvPr>
          <p:cNvSpPr txBox="1"/>
          <p:nvPr/>
        </p:nvSpPr>
        <p:spPr>
          <a:xfrm>
            <a:off x="342803" y="866077"/>
            <a:ext cx="10795097" cy="3693319"/>
          </a:xfrm>
          <a:prstGeom prst="rect">
            <a:avLst/>
          </a:prstGeom>
          <a:noFill/>
        </p:spPr>
        <p:txBody>
          <a:bodyPr wrap="square" rtlCol="0">
            <a:spAutoFit/>
          </a:bodyPr>
          <a:lstStyle/>
          <a:p>
            <a:pPr lvl="0"/>
            <a:r>
              <a:rPr lang="en-US" sz="2600" dirty="0"/>
              <a:t>The proposal of the Working Team:</a:t>
            </a:r>
          </a:p>
          <a:p>
            <a:pPr lvl="0"/>
            <a:endParaRPr lang="en-US" sz="2600" dirty="0"/>
          </a:p>
          <a:p>
            <a:pPr lvl="0"/>
            <a:r>
              <a:rPr lang="en-US" sz="2600" dirty="0"/>
              <a:t>3rd Basic Pylon</a:t>
            </a:r>
            <a:r>
              <a:rPr lang="el-GR" sz="2600" dirty="0"/>
              <a:t>: </a:t>
            </a:r>
            <a:r>
              <a:rPr lang="en-US" sz="2600" dirty="0"/>
              <a:t>Digital technologies and resources of digital educational material (</a:t>
            </a:r>
            <a:r>
              <a:rPr lang="en-US" sz="2600" dirty="0" err="1"/>
              <a:t>DigitalMeans</a:t>
            </a:r>
            <a:r>
              <a:rPr lang="en-US" sz="2600" dirty="0"/>
              <a:t>)</a:t>
            </a:r>
          </a:p>
          <a:p>
            <a:pPr lvl="0"/>
            <a:endParaRPr lang="en-US" sz="2600" dirty="0"/>
          </a:p>
          <a:p>
            <a:pPr lvl="0"/>
            <a:r>
              <a:rPr lang="en-US" sz="2600" dirty="0"/>
              <a:t>Creative industries &gt;+&lt; new technologies, knowledge and online services &gt; high level digital skills are acquired.</a:t>
            </a:r>
          </a:p>
          <a:p>
            <a:pPr lvl="0"/>
            <a:endParaRPr lang="en-US" sz="2600" dirty="0"/>
          </a:p>
          <a:p>
            <a:pPr lvl="0"/>
            <a:endParaRPr lang="en-US" sz="2600" dirty="0"/>
          </a:p>
        </p:txBody>
      </p:sp>
    </p:spTree>
    <p:extLst>
      <p:ext uri="{BB962C8B-B14F-4D97-AF65-F5344CB8AC3E}">
        <p14:creationId xmlns:p14="http://schemas.microsoft.com/office/powerpoint/2010/main" val="8563971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Up</a:t>
            </a:r>
            <a:r>
              <a:rPr lang="en-US" sz="2800" b="1" kern="0" spc="267" dirty="0">
                <a:solidFill>
                  <a:srgbClr val="14344E"/>
                </a:solidFill>
                <a:latin typeface="Calibri (Body)"/>
                <a:cs typeface="Calibri (Body)"/>
              </a:rPr>
              <a:t>grading the Content of Studies </a:t>
            </a:r>
            <a:endParaRPr lang="en-GB" sz="2800" b="1" kern="0" spc="267" dirty="0">
              <a:solidFill>
                <a:srgbClr val="14344E"/>
              </a:solidFill>
              <a:latin typeface="Calibri (Body)"/>
              <a:cs typeface="Calibri (Body)"/>
            </a:endParaRPr>
          </a:p>
        </p:txBody>
      </p:sp>
      <p:sp>
        <p:nvSpPr>
          <p:cNvPr id="2" name="TextBox 1">
            <a:extLst>
              <a:ext uri="{FF2B5EF4-FFF2-40B4-BE49-F238E27FC236}">
                <a16:creationId xmlns:a16="http://schemas.microsoft.com/office/drawing/2014/main" id="{59937F43-03BF-419D-AD2C-03E75039DEEC}"/>
              </a:ext>
            </a:extLst>
          </p:cNvPr>
          <p:cNvSpPr txBox="1"/>
          <p:nvPr/>
        </p:nvSpPr>
        <p:spPr>
          <a:xfrm>
            <a:off x="342803" y="866077"/>
            <a:ext cx="10795097" cy="4893647"/>
          </a:xfrm>
          <a:prstGeom prst="rect">
            <a:avLst/>
          </a:prstGeom>
          <a:noFill/>
        </p:spPr>
        <p:txBody>
          <a:bodyPr wrap="square" rtlCol="0">
            <a:spAutoFit/>
          </a:bodyPr>
          <a:lstStyle/>
          <a:p>
            <a:pPr lvl="0"/>
            <a:r>
              <a:rPr lang="en-US" sz="2600" dirty="0"/>
              <a:t>The proposal of the Working Team:</a:t>
            </a:r>
          </a:p>
          <a:p>
            <a:pPr lvl="0"/>
            <a:endParaRPr lang="en-US" sz="2600" dirty="0"/>
          </a:p>
          <a:p>
            <a:pPr lvl="0"/>
            <a:r>
              <a:rPr lang="en-US" sz="2600" dirty="0"/>
              <a:t>Decrease the number of the schools providing the Graphic Arts specialty </a:t>
            </a:r>
          </a:p>
          <a:p>
            <a:pPr lvl="0"/>
            <a:endParaRPr lang="en-US" sz="2600" dirty="0"/>
          </a:p>
          <a:p>
            <a:pPr lvl="0"/>
            <a:r>
              <a:rPr lang="en-US" sz="2600" dirty="0"/>
              <a:t>Rearrange them geographically according to the needs of the topical societies and industry</a:t>
            </a:r>
          </a:p>
          <a:p>
            <a:pPr lvl="0"/>
            <a:endParaRPr lang="en-US" sz="2600" dirty="0"/>
          </a:p>
          <a:p>
            <a:pPr lvl="0"/>
            <a:r>
              <a:rPr lang="en-US" sz="2600" dirty="0"/>
              <a:t>Creation of strong laboratory settlements for practicing in order to gain the hard skills and ICT skills needed</a:t>
            </a:r>
          </a:p>
          <a:p>
            <a:pPr lvl="0"/>
            <a:endParaRPr lang="en-US" sz="2600" dirty="0"/>
          </a:p>
          <a:p>
            <a:pPr lvl="0"/>
            <a:endParaRPr lang="en-US" sz="2600" dirty="0"/>
          </a:p>
        </p:txBody>
      </p:sp>
    </p:spTree>
    <p:extLst>
      <p:ext uri="{BB962C8B-B14F-4D97-AF65-F5344CB8AC3E}">
        <p14:creationId xmlns:p14="http://schemas.microsoft.com/office/powerpoint/2010/main" val="2263422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Up</a:t>
            </a:r>
            <a:r>
              <a:rPr lang="en-US" sz="2800" b="1" kern="0" spc="267" dirty="0">
                <a:solidFill>
                  <a:srgbClr val="14344E"/>
                </a:solidFill>
                <a:latin typeface="Calibri (Body)"/>
                <a:cs typeface="Calibri (Body)"/>
              </a:rPr>
              <a:t>grading the Content of Studies </a:t>
            </a:r>
            <a:endParaRPr lang="en-GB" sz="2800" b="1" kern="0" spc="267" dirty="0">
              <a:solidFill>
                <a:srgbClr val="14344E"/>
              </a:solidFill>
              <a:latin typeface="Calibri (Body)"/>
              <a:cs typeface="Calibri (Body)"/>
            </a:endParaRPr>
          </a:p>
        </p:txBody>
      </p:sp>
      <p:sp>
        <p:nvSpPr>
          <p:cNvPr id="2" name="TextBox 1">
            <a:extLst>
              <a:ext uri="{FF2B5EF4-FFF2-40B4-BE49-F238E27FC236}">
                <a16:creationId xmlns:a16="http://schemas.microsoft.com/office/drawing/2014/main" id="{59937F43-03BF-419D-AD2C-03E75039DEEC}"/>
              </a:ext>
            </a:extLst>
          </p:cNvPr>
          <p:cNvSpPr txBox="1"/>
          <p:nvPr/>
        </p:nvSpPr>
        <p:spPr>
          <a:xfrm>
            <a:off x="342803" y="866077"/>
            <a:ext cx="10795097" cy="3293209"/>
          </a:xfrm>
          <a:prstGeom prst="rect">
            <a:avLst/>
          </a:prstGeom>
          <a:noFill/>
        </p:spPr>
        <p:txBody>
          <a:bodyPr wrap="square" rtlCol="0">
            <a:spAutoFit/>
          </a:bodyPr>
          <a:lstStyle/>
          <a:p>
            <a:pPr lvl="0"/>
            <a:r>
              <a:rPr lang="en-US" sz="2600" dirty="0"/>
              <a:t>The proposal of the Working Team:</a:t>
            </a:r>
          </a:p>
          <a:p>
            <a:pPr lvl="0"/>
            <a:endParaRPr lang="en-US" sz="2600" dirty="0"/>
          </a:p>
          <a:p>
            <a:pPr lvl="0"/>
            <a:r>
              <a:rPr lang="en-US" sz="2600" dirty="0"/>
              <a:t>A necessary condition:</a:t>
            </a:r>
          </a:p>
          <a:p>
            <a:pPr lvl="0"/>
            <a:endParaRPr lang="en-US" sz="2600" dirty="0"/>
          </a:p>
          <a:p>
            <a:pPr lvl="0"/>
            <a:r>
              <a:rPr lang="en-US" sz="2600" dirty="0"/>
              <a:t>Operation of one/two full post-secondary year(s) of study so that the technical and vocational education will be at least 2(3) full years.</a:t>
            </a:r>
          </a:p>
          <a:p>
            <a:pPr lvl="0"/>
            <a:endParaRPr lang="en-US" sz="2600" dirty="0"/>
          </a:p>
          <a:p>
            <a:pPr lvl="0"/>
            <a:endParaRPr lang="en-US" sz="2600" dirty="0"/>
          </a:p>
        </p:txBody>
      </p:sp>
    </p:spTree>
    <p:extLst>
      <p:ext uri="{BB962C8B-B14F-4D97-AF65-F5344CB8AC3E}">
        <p14:creationId xmlns:p14="http://schemas.microsoft.com/office/powerpoint/2010/main" val="23007930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Up</a:t>
            </a:r>
            <a:r>
              <a:rPr lang="en-US" sz="2800" b="1" kern="0" spc="267" dirty="0">
                <a:solidFill>
                  <a:srgbClr val="14344E"/>
                </a:solidFill>
                <a:latin typeface="Calibri (Body)"/>
                <a:cs typeface="Calibri (Body)"/>
              </a:rPr>
              <a:t>grading the Content of Studies </a:t>
            </a:r>
            <a:endParaRPr lang="en-GB" sz="2800" b="1" kern="0" spc="267" dirty="0">
              <a:solidFill>
                <a:srgbClr val="14344E"/>
              </a:solidFill>
              <a:latin typeface="Calibri (Body)"/>
              <a:cs typeface="Calibri (Body)"/>
            </a:endParaRPr>
          </a:p>
        </p:txBody>
      </p:sp>
      <p:sp>
        <p:nvSpPr>
          <p:cNvPr id="2" name="TextBox 1">
            <a:extLst>
              <a:ext uri="{FF2B5EF4-FFF2-40B4-BE49-F238E27FC236}">
                <a16:creationId xmlns:a16="http://schemas.microsoft.com/office/drawing/2014/main" id="{59937F43-03BF-419D-AD2C-03E75039DEEC}"/>
              </a:ext>
            </a:extLst>
          </p:cNvPr>
          <p:cNvSpPr txBox="1"/>
          <p:nvPr/>
        </p:nvSpPr>
        <p:spPr>
          <a:xfrm>
            <a:off x="342803" y="866077"/>
            <a:ext cx="10795097" cy="4093428"/>
          </a:xfrm>
          <a:prstGeom prst="rect">
            <a:avLst/>
          </a:prstGeom>
          <a:noFill/>
        </p:spPr>
        <p:txBody>
          <a:bodyPr wrap="square" rtlCol="0">
            <a:spAutoFit/>
          </a:bodyPr>
          <a:lstStyle/>
          <a:p>
            <a:pPr lvl="0"/>
            <a:r>
              <a:rPr lang="en-US" sz="2600" dirty="0"/>
              <a:t>The proposal of the Working Team:</a:t>
            </a:r>
          </a:p>
          <a:p>
            <a:pPr lvl="0"/>
            <a:endParaRPr lang="en-US" sz="2600" dirty="0"/>
          </a:p>
          <a:p>
            <a:pPr lvl="0"/>
            <a:r>
              <a:rPr lang="en-US" sz="2600" dirty="0"/>
              <a:t>has been accepted by the Hellenic Ministry of Education and we are now in stage B to develop the curricula for Grade C (level 4 EQF) and the post-secondary year/s (level 5 EQF) including all the necessary lessons and learning material</a:t>
            </a:r>
          </a:p>
          <a:p>
            <a:pPr lvl="0"/>
            <a:endParaRPr lang="en-US" sz="2600" dirty="0"/>
          </a:p>
          <a:p>
            <a:pPr lvl="0"/>
            <a:r>
              <a:rPr lang="en-US" sz="2600" dirty="0"/>
              <a:t>The last stage is the Pilot application of the curricula hopping that the evaluation will give us positive results.</a:t>
            </a:r>
          </a:p>
          <a:p>
            <a:pPr lvl="0"/>
            <a:endParaRPr lang="en-US" sz="2600" dirty="0"/>
          </a:p>
        </p:txBody>
      </p:sp>
    </p:spTree>
    <p:extLst>
      <p:ext uri="{BB962C8B-B14F-4D97-AF65-F5344CB8AC3E}">
        <p14:creationId xmlns:p14="http://schemas.microsoft.com/office/powerpoint/2010/main" val="23231336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ρθογώνιο 21">
            <a:extLst>
              <a:ext uri="{FF2B5EF4-FFF2-40B4-BE49-F238E27FC236}">
                <a16:creationId xmlns:a16="http://schemas.microsoft.com/office/drawing/2014/main" id="{4BAB1C20-D067-4241-89C3-58E7C5E44246}"/>
              </a:ext>
            </a:extLst>
          </p:cNvPr>
          <p:cNvSpPr/>
          <p:nvPr/>
        </p:nvSpPr>
        <p:spPr>
          <a:xfrm>
            <a:off x="0" y="0"/>
            <a:ext cx="12191999" cy="19059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23" name="Ορθογώνιο 22">
            <a:extLst>
              <a:ext uri="{FF2B5EF4-FFF2-40B4-BE49-F238E27FC236}">
                <a16:creationId xmlns:a16="http://schemas.microsoft.com/office/drawing/2014/main" id="{E7CB8DD2-AE96-4A3B-804D-E9A5EC8A6787}"/>
              </a:ext>
            </a:extLst>
          </p:cNvPr>
          <p:cNvSpPr/>
          <p:nvPr/>
        </p:nvSpPr>
        <p:spPr>
          <a:xfrm>
            <a:off x="0" y="1837037"/>
            <a:ext cx="12192000" cy="2224599"/>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4" name="Εικόνα 23">
            <a:extLst>
              <a:ext uri="{FF2B5EF4-FFF2-40B4-BE49-F238E27FC236}">
                <a16:creationId xmlns:a16="http://schemas.microsoft.com/office/drawing/2014/main" id="{8A314B05-4F6F-4939-AC91-D81B8A323D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238" y="1152939"/>
            <a:ext cx="2830572" cy="1427091"/>
          </a:xfrm>
          <a:prstGeom prst="rect">
            <a:avLst/>
          </a:prstGeom>
        </p:spPr>
      </p:pic>
      <p:sp>
        <p:nvSpPr>
          <p:cNvPr id="26" name="Ορθογώνιο 25">
            <a:extLst>
              <a:ext uri="{FF2B5EF4-FFF2-40B4-BE49-F238E27FC236}">
                <a16:creationId xmlns:a16="http://schemas.microsoft.com/office/drawing/2014/main" id="{D10C78E5-236A-4205-A87F-E214A102885D}"/>
              </a:ext>
            </a:extLst>
          </p:cNvPr>
          <p:cNvSpPr/>
          <p:nvPr/>
        </p:nvSpPr>
        <p:spPr>
          <a:xfrm>
            <a:off x="0" y="5411972"/>
            <a:ext cx="12192000" cy="1446028"/>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a:t>
            </a:r>
            <a:r>
              <a:rPr lang="en-US" sz="2400" dirty="0" err="1"/>
              <a:t>Marios</a:t>
            </a:r>
            <a:r>
              <a:rPr lang="en-US" sz="2400" dirty="0"/>
              <a:t> Tsigonias</a:t>
            </a:r>
            <a:endParaRPr lang="en-US" dirty="0"/>
          </a:p>
          <a:p>
            <a:r>
              <a:rPr lang="en-US" dirty="0"/>
              <a:t>	</a:t>
            </a:r>
            <a:r>
              <a:rPr lang="en-US" dirty="0">
                <a:hlinkClick r:id="rId3"/>
              </a:rPr>
              <a:t>tsigonias@yahoo.gr</a:t>
            </a:r>
            <a:r>
              <a:rPr lang="en-US" dirty="0"/>
              <a:t> &amp; </a:t>
            </a:r>
            <a:r>
              <a:rPr lang="en-US" dirty="0">
                <a:hlinkClick r:id="rId4"/>
              </a:rPr>
              <a:t>mtsigonias@uniwa.gr</a:t>
            </a:r>
            <a:r>
              <a:rPr lang="en-US" dirty="0"/>
              <a:t> 	</a:t>
            </a:r>
            <a:endParaRPr lang="el-GR" dirty="0"/>
          </a:p>
        </p:txBody>
      </p:sp>
      <p:sp>
        <p:nvSpPr>
          <p:cNvPr id="27" name="Τίτλος 1">
            <a:extLst>
              <a:ext uri="{FF2B5EF4-FFF2-40B4-BE49-F238E27FC236}">
                <a16:creationId xmlns:a16="http://schemas.microsoft.com/office/drawing/2014/main" id="{F698527E-58E9-49B6-AA6B-A1CF02573750}"/>
              </a:ext>
            </a:extLst>
          </p:cNvPr>
          <p:cNvSpPr txBox="1">
            <a:spLocks/>
          </p:cNvSpPr>
          <p:nvPr/>
        </p:nvSpPr>
        <p:spPr>
          <a:xfrm>
            <a:off x="3091070" y="894522"/>
            <a:ext cx="8140147" cy="942517"/>
          </a:xfrm>
          <a:prstGeom prst="rect">
            <a:avLst/>
          </a:prstGeom>
        </p:spPr>
        <p:txBody>
          <a:bodyPr vert="horz" lIns="228600" tIns="228600" rIns="228600" bIns="228600" rtlCol="0" anchor="ctr">
            <a:noAutofit/>
          </a:bodyPr>
          <a:lstStyle>
            <a:lvl1pPr algn="ctr" defTabSz="914400" rtl="0" eaLnBrk="1" latinLnBrk="0" hangingPunct="1">
              <a:lnSpc>
                <a:spcPct val="85000"/>
              </a:lnSpc>
              <a:spcBef>
                <a:spcPct val="0"/>
              </a:spcBef>
              <a:buNone/>
              <a:defRPr sz="4000" b="0" i="0" kern="1200" cap="none" spc="-150">
                <a:solidFill>
                  <a:srgbClr val="FFFEFF"/>
                </a:solidFill>
                <a:effectLst/>
                <a:latin typeface="+mj-lt"/>
                <a:ea typeface="+mj-ea"/>
                <a:cs typeface="+mj-cs"/>
              </a:defRPr>
            </a:lvl1pPr>
          </a:lstStyle>
          <a:p>
            <a:pPr algn="l"/>
            <a:r>
              <a:rPr lang="en-US" sz="2800" dirty="0"/>
              <a:t>Young talents and sustainable behaviors in the future of Visual Communication and Graphic Industry</a:t>
            </a:r>
            <a:endParaRPr lang="el-GR" sz="2800" dirty="0"/>
          </a:p>
        </p:txBody>
      </p:sp>
      <p:sp>
        <p:nvSpPr>
          <p:cNvPr id="28" name="Ορθογώνιο 27">
            <a:extLst>
              <a:ext uri="{FF2B5EF4-FFF2-40B4-BE49-F238E27FC236}">
                <a16:creationId xmlns:a16="http://schemas.microsoft.com/office/drawing/2014/main" id="{18BECE4B-6D5C-4E7C-98A4-305CF0E84F8F}"/>
              </a:ext>
            </a:extLst>
          </p:cNvPr>
          <p:cNvSpPr/>
          <p:nvPr/>
        </p:nvSpPr>
        <p:spPr>
          <a:xfrm>
            <a:off x="107718" y="4349518"/>
            <a:ext cx="12064403" cy="1077218"/>
          </a:xfrm>
          <a:prstGeom prst="rect">
            <a:avLst/>
          </a:prstGeom>
        </p:spPr>
        <p:txBody>
          <a:bodyPr wrap="square">
            <a:spAutoFit/>
          </a:bodyPr>
          <a:lstStyle/>
          <a:p>
            <a:r>
              <a:rPr lang="en-US" sz="3200" dirty="0"/>
              <a:t>The global development prospects of the graphic arts industry and sustainability through integration into educational curricula</a:t>
            </a:r>
          </a:p>
        </p:txBody>
      </p:sp>
      <p:sp>
        <p:nvSpPr>
          <p:cNvPr id="2" name="TextBox 1">
            <a:extLst>
              <a:ext uri="{FF2B5EF4-FFF2-40B4-BE49-F238E27FC236}">
                <a16:creationId xmlns:a16="http://schemas.microsoft.com/office/drawing/2014/main" id="{15536F50-20A7-4EB5-AA60-477A29A52E02}"/>
              </a:ext>
            </a:extLst>
          </p:cNvPr>
          <p:cNvSpPr txBox="1"/>
          <p:nvPr/>
        </p:nvSpPr>
        <p:spPr>
          <a:xfrm>
            <a:off x="3091070" y="2416540"/>
            <a:ext cx="8732335" cy="1569660"/>
          </a:xfrm>
          <a:prstGeom prst="rect">
            <a:avLst/>
          </a:prstGeom>
          <a:noFill/>
        </p:spPr>
        <p:txBody>
          <a:bodyPr wrap="square" rtlCol="0">
            <a:spAutoFit/>
          </a:bodyPr>
          <a:lstStyle/>
          <a:p>
            <a:r>
              <a:rPr lang="en-US" sz="4800" dirty="0"/>
              <a:t>Thank you for your attention. Any Questions?</a:t>
            </a:r>
            <a:endParaRPr lang="el-GR" sz="4800" dirty="0"/>
          </a:p>
        </p:txBody>
      </p:sp>
    </p:spTree>
    <p:extLst>
      <p:ext uri="{BB962C8B-B14F-4D97-AF65-F5344CB8AC3E}">
        <p14:creationId xmlns:p14="http://schemas.microsoft.com/office/powerpoint/2010/main" val="2392836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Graphic Arts – Ethical Transition</a:t>
            </a:r>
          </a:p>
        </p:txBody>
      </p:sp>
      <p:pic>
        <p:nvPicPr>
          <p:cNvPr id="5" name="Εικόνα 4">
            <a:extLst>
              <a:ext uri="{FF2B5EF4-FFF2-40B4-BE49-F238E27FC236}">
                <a16:creationId xmlns:a16="http://schemas.microsoft.com/office/drawing/2014/main" id="{30D74A74-3BD3-4C1A-B5C9-3BFA4FAE3BC7}"/>
              </a:ext>
            </a:extLst>
          </p:cNvPr>
          <p:cNvPicPr>
            <a:picLocks noChangeAspect="1"/>
          </p:cNvPicPr>
          <p:nvPr/>
        </p:nvPicPr>
        <p:blipFill>
          <a:blip r:embed="rId6"/>
          <a:stretch>
            <a:fillRect/>
          </a:stretch>
        </p:blipFill>
        <p:spPr>
          <a:xfrm>
            <a:off x="643851" y="836044"/>
            <a:ext cx="3575503" cy="4892793"/>
          </a:xfrm>
          <a:prstGeom prst="rect">
            <a:avLst/>
          </a:prstGeom>
        </p:spPr>
      </p:pic>
      <p:pic>
        <p:nvPicPr>
          <p:cNvPr id="14" name="Εικόνα 13">
            <a:extLst>
              <a:ext uri="{FF2B5EF4-FFF2-40B4-BE49-F238E27FC236}">
                <a16:creationId xmlns:a16="http://schemas.microsoft.com/office/drawing/2014/main" id="{0A43C169-B31C-4182-867D-2958DFA0543C}"/>
              </a:ext>
            </a:extLst>
          </p:cNvPr>
          <p:cNvPicPr>
            <a:picLocks noChangeAspect="1"/>
          </p:cNvPicPr>
          <p:nvPr/>
        </p:nvPicPr>
        <p:blipFill>
          <a:blip r:embed="rId7"/>
          <a:stretch>
            <a:fillRect/>
          </a:stretch>
        </p:blipFill>
        <p:spPr>
          <a:xfrm>
            <a:off x="4658732" y="2114550"/>
            <a:ext cx="3667125" cy="2628900"/>
          </a:xfrm>
          <a:prstGeom prst="rect">
            <a:avLst/>
          </a:prstGeom>
        </p:spPr>
      </p:pic>
    </p:spTree>
    <p:extLst>
      <p:ext uri="{BB962C8B-B14F-4D97-AF65-F5344CB8AC3E}">
        <p14:creationId xmlns:p14="http://schemas.microsoft.com/office/powerpoint/2010/main" val="4096774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Graphic Arts - The Economical Environment</a:t>
            </a:r>
          </a:p>
        </p:txBody>
      </p:sp>
      <p:graphicFrame>
        <p:nvGraphicFramePr>
          <p:cNvPr id="26" name="Γράφημα 25">
            <a:extLst>
              <a:ext uri="{FF2B5EF4-FFF2-40B4-BE49-F238E27FC236}">
                <a16:creationId xmlns:a16="http://schemas.microsoft.com/office/drawing/2014/main" id="{6A1CE862-00A7-44A0-BBD7-97C669FDE2A8}"/>
              </a:ext>
            </a:extLst>
          </p:cNvPr>
          <p:cNvGraphicFramePr>
            <a:graphicFrameLocks/>
          </p:cNvGraphicFramePr>
          <p:nvPr>
            <p:extLst>
              <p:ext uri="{D42A27DB-BD31-4B8C-83A1-F6EECF244321}">
                <p14:modId xmlns:p14="http://schemas.microsoft.com/office/powerpoint/2010/main" val="460239453"/>
              </p:ext>
            </p:extLst>
          </p:nvPr>
        </p:nvGraphicFramePr>
        <p:xfrm>
          <a:off x="353438" y="924510"/>
          <a:ext cx="9279660" cy="471059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25877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Graphic Arts - The Economical Environment</a:t>
            </a:r>
          </a:p>
        </p:txBody>
      </p:sp>
      <p:graphicFrame>
        <p:nvGraphicFramePr>
          <p:cNvPr id="26" name="Γράφημα 25">
            <a:extLst>
              <a:ext uri="{FF2B5EF4-FFF2-40B4-BE49-F238E27FC236}">
                <a16:creationId xmlns:a16="http://schemas.microsoft.com/office/drawing/2014/main" id="{FEECA97F-D699-47E4-9F0E-389BC165718F}"/>
              </a:ext>
            </a:extLst>
          </p:cNvPr>
          <p:cNvGraphicFramePr>
            <a:graphicFrameLocks/>
          </p:cNvGraphicFramePr>
          <p:nvPr>
            <p:extLst>
              <p:ext uri="{D42A27DB-BD31-4B8C-83A1-F6EECF244321}">
                <p14:modId xmlns:p14="http://schemas.microsoft.com/office/powerpoint/2010/main" val="3398173905"/>
              </p:ext>
            </p:extLst>
          </p:nvPr>
        </p:nvGraphicFramePr>
        <p:xfrm>
          <a:off x="294730" y="912468"/>
          <a:ext cx="9338368" cy="47226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839886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Graphic Arts - The Economical Environment</a:t>
            </a:r>
          </a:p>
        </p:txBody>
      </p:sp>
      <p:graphicFrame>
        <p:nvGraphicFramePr>
          <p:cNvPr id="15" name="Γράφημα 14">
            <a:extLst>
              <a:ext uri="{FF2B5EF4-FFF2-40B4-BE49-F238E27FC236}">
                <a16:creationId xmlns:a16="http://schemas.microsoft.com/office/drawing/2014/main" id="{12F49CC9-E118-40A9-9C0E-AAE22E18C9C7}"/>
              </a:ext>
            </a:extLst>
          </p:cNvPr>
          <p:cNvGraphicFramePr>
            <a:graphicFrameLocks/>
          </p:cNvGraphicFramePr>
          <p:nvPr>
            <p:extLst>
              <p:ext uri="{D42A27DB-BD31-4B8C-83A1-F6EECF244321}">
                <p14:modId xmlns:p14="http://schemas.microsoft.com/office/powerpoint/2010/main" val="2414460283"/>
              </p:ext>
            </p:extLst>
          </p:nvPr>
        </p:nvGraphicFramePr>
        <p:xfrm>
          <a:off x="353437" y="905694"/>
          <a:ext cx="9375353" cy="47294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26204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Graphic Arts - The Economical Environment</a:t>
            </a:r>
          </a:p>
        </p:txBody>
      </p:sp>
      <p:graphicFrame>
        <p:nvGraphicFramePr>
          <p:cNvPr id="15" name="Γράφημα 14">
            <a:extLst>
              <a:ext uri="{FF2B5EF4-FFF2-40B4-BE49-F238E27FC236}">
                <a16:creationId xmlns:a16="http://schemas.microsoft.com/office/drawing/2014/main" id="{E2DED9F4-1294-4B5E-B44F-3DEF6985887F}"/>
              </a:ext>
            </a:extLst>
          </p:cNvPr>
          <p:cNvGraphicFramePr>
            <a:graphicFrameLocks/>
          </p:cNvGraphicFramePr>
          <p:nvPr>
            <p:extLst>
              <p:ext uri="{D42A27DB-BD31-4B8C-83A1-F6EECF244321}">
                <p14:modId xmlns:p14="http://schemas.microsoft.com/office/powerpoint/2010/main" val="922725485"/>
              </p:ext>
            </p:extLst>
          </p:nvPr>
        </p:nvGraphicFramePr>
        <p:xfrm>
          <a:off x="357471" y="902304"/>
          <a:ext cx="9307524" cy="47327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8934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Graphic Arts - The Economical Environment</a:t>
            </a:r>
          </a:p>
        </p:txBody>
      </p:sp>
      <p:graphicFrame>
        <p:nvGraphicFramePr>
          <p:cNvPr id="15" name="Γράφημα 14">
            <a:extLst>
              <a:ext uri="{FF2B5EF4-FFF2-40B4-BE49-F238E27FC236}">
                <a16:creationId xmlns:a16="http://schemas.microsoft.com/office/drawing/2014/main" id="{607C0FBA-1940-4079-9761-DE665F688A5C}"/>
              </a:ext>
            </a:extLst>
          </p:cNvPr>
          <p:cNvGraphicFramePr>
            <a:graphicFrameLocks/>
          </p:cNvGraphicFramePr>
          <p:nvPr>
            <p:extLst>
              <p:ext uri="{D42A27DB-BD31-4B8C-83A1-F6EECF244321}">
                <p14:modId xmlns:p14="http://schemas.microsoft.com/office/powerpoint/2010/main" val="724042560"/>
              </p:ext>
            </p:extLst>
          </p:nvPr>
        </p:nvGraphicFramePr>
        <p:xfrm>
          <a:off x="353438" y="867629"/>
          <a:ext cx="9322190" cy="47674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190864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Graphic Arts - The Economical Environment</a:t>
            </a:r>
          </a:p>
        </p:txBody>
      </p:sp>
      <p:sp>
        <p:nvSpPr>
          <p:cNvPr id="15" name="Google Shape;124;p17">
            <a:extLst>
              <a:ext uri="{FF2B5EF4-FFF2-40B4-BE49-F238E27FC236}">
                <a16:creationId xmlns:a16="http://schemas.microsoft.com/office/drawing/2014/main" id="{856738A7-97DC-4536-B597-6B2697E78B64}"/>
              </a:ext>
            </a:extLst>
          </p:cNvPr>
          <p:cNvSpPr txBox="1">
            <a:spLocks noGrp="1"/>
          </p:cNvSpPr>
          <p:nvPr>
            <p:ph type="title"/>
          </p:nvPr>
        </p:nvSpPr>
        <p:spPr>
          <a:xfrm>
            <a:off x="893700" y="921913"/>
            <a:ext cx="6462600" cy="857400"/>
          </a:xfrm>
          <a:prstGeom prst="rect">
            <a:avLst/>
          </a:prstGeom>
        </p:spPr>
        <p:txBody>
          <a:bodyPr spcFirstLastPara="1" wrap="square" lIns="91425" tIns="91425" rIns="91425" bIns="91425" anchor="b" anchorCtr="0">
            <a:noAutofit/>
          </a:bodyPr>
          <a:lstStyle/>
          <a:p>
            <a:pPr lvl="0" algn="l"/>
            <a:r>
              <a:rPr lang="en-US" dirty="0">
                <a:solidFill>
                  <a:srgbClr val="FF0000"/>
                </a:solidFill>
              </a:rPr>
              <a:t>Conclusions</a:t>
            </a:r>
          </a:p>
        </p:txBody>
      </p:sp>
      <p:sp>
        <p:nvSpPr>
          <p:cNvPr id="16" name="TextBox 15">
            <a:extLst>
              <a:ext uri="{FF2B5EF4-FFF2-40B4-BE49-F238E27FC236}">
                <a16:creationId xmlns:a16="http://schemas.microsoft.com/office/drawing/2014/main" id="{3C5D5A7A-41E8-4E9E-9D99-2AFF5B10CFCA}"/>
              </a:ext>
            </a:extLst>
          </p:cNvPr>
          <p:cNvSpPr txBox="1"/>
          <p:nvPr/>
        </p:nvSpPr>
        <p:spPr>
          <a:xfrm>
            <a:off x="893701" y="2040722"/>
            <a:ext cx="6874723" cy="4801314"/>
          </a:xfrm>
          <a:prstGeom prst="rect">
            <a:avLst/>
          </a:prstGeom>
          <a:noFill/>
        </p:spPr>
        <p:txBody>
          <a:bodyPr wrap="square" rtlCol="0">
            <a:spAutoFit/>
          </a:bodyPr>
          <a:lstStyle/>
          <a:p>
            <a:r>
              <a:rPr lang="en-US" sz="2000" dirty="0"/>
              <a:t>Printing Market is </a:t>
            </a:r>
            <a:r>
              <a:rPr lang="en-US" sz="4400" dirty="0"/>
              <a:t>huge</a:t>
            </a:r>
            <a:endParaRPr lang="en-US" sz="2000" dirty="0"/>
          </a:p>
          <a:p>
            <a:r>
              <a:rPr lang="en-US" sz="2000" dirty="0"/>
              <a:t>Printing Market is </a:t>
            </a:r>
            <a:r>
              <a:rPr lang="en-US" sz="2000" dirty="0" err="1"/>
              <a:t>g</a:t>
            </a:r>
            <a:r>
              <a:rPr lang="en-US" sz="2400" dirty="0" err="1"/>
              <a:t>r</a:t>
            </a:r>
            <a:r>
              <a:rPr lang="en-US" sz="2800" dirty="0" err="1"/>
              <a:t>o</a:t>
            </a:r>
            <a:r>
              <a:rPr lang="en-US" sz="3200" dirty="0" err="1"/>
              <a:t>w</a:t>
            </a:r>
            <a:r>
              <a:rPr lang="en-US" sz="3600" dirty="0" err="1"/>
              <a:t>t</a:t>
            </a:r>
            <a:r>
              <a:rPr lang="en-US" sz="4000" dirty="0" err="1"/>
              <a:t>h</a:t>
            </a:r>
            <a:r>
              <a:rPr lang="en-US" sz="4400" dirty="0" err="1"/>
              <a:t>i</a:t>
            </a:r>
            <a:r>
              <a:rPr lang="en-US" sz="4800" dirty="0" err="1"/>
              <a:t>n</a:t>
            </a:r>
            <a:r>
              <a:rPr lang="en-US" sz="5400" dirty="0" err="1"/>
              <a:t>g</a:t>
            </a:r>
            <a:endParaRPr lang="el-GR" sz="5400" dirty="0"/>
          </a:p>
          <a:p>
            <a:endParaRPr lang="el-GR" sz="2000" dirty="0"/>
          </a:p>
          <a:p>
            <a:r>
              <a:rPr lang="en-US" sz="2000" dirty="0"/>
              <a:t>Book Market is </a:t>
            </a:r>
            <a:r>
              <a:rPr lang="en-US" sz="3200" dirty="0"/>
              <a:t>re</a:t>
            </a:r>
            <a:r>
              <a:rPr lang="en-US" sz="2800" dirty="0"/>
              <a:t>c</a:t>
            </a:r>
            <a:r>
              <a:rPr lang="en-US" sz="2400" dirty="0"/>
              <a:t>o</a:t>
            </a:r>
            <a:r>
              <a:rPr lang="en-US" sz="2000" dirty="0"/>
              <a:t>v</a:t>
            </a:r>
            <a:r>
              <a:rPr lang="en-US" sz="2400" dirty="0"/>
              <a:t>e</a:t>
            </a:r>
            <a:r>
              <a:rPr lang="en-US" sz="2800" dirty="0"/>
              <a:t>ri</a:t>
            </a:r>
            <a:r>
              <a:rPr lang="en-US" sz="3200" dirty="0"/>
              <a:t>n</a:t>
            </a:r>
            <a:r>
              <a:rPr lang="en-US" sz="3600" dirty="0"/>
              <a:t>g</a:t>
            </a:r>
          </a:p>
          <a:p>
            <a:r>
              <a:rPr lang="en-US" sz="2000" dirty="0"/>
              <a:t>Printed Packaging Market is in a great g</a:t>
            </a:r>
            <a:r>
              <a:rPr lang="en-US" sz="2400" dirty="0"/>
              <a:t>r</a:t>
            </a:r>
            <a:r>
              <a:rPr lang="en-US" sz="3200" dirty="0"/>
              <a:t>o</a:t>
            </a:r>
            <a:r>
              <a:rPr lang="en-US" sz="4400" dirty="0"/>
              <a:t>w</a:t>
            </a:r>
            <a:r>
              <a:rPr lang="en-US" sz="6000" dirty="0"/>
              <a:t>t</a:t>
            </a:r>
            <a:r>
              <a:rPr lang="en-US" sz="8800" dirty="0"/>
              <a:t>h</a:t>
            </a:r>
            <a:endParaRPr lang="el-GR" sz="2000" dirty="0"/>
          </a:p>
          <a:p>
            <a:endParaRPr lang="en-US" sz="3200" dirty="0"/>
          </a:p>
          <a:p>
            <a:endParaRPr lang="en-US" sz="3200" dirty="0"/>
          </a:p>
        </p:txBody>
      </p:sp>
    </p:spTree>
    <p:extLst>
      <p:ext uri="{BB962C8B-B14F-4D97-AF65-F5344CB8AC3E}">
        <p14:creationId xmlns:p14="http://schemas.microsoft.com/office/powerpoint/2010/main" val="938466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Ορθογώνιο 6"/>
          <p:cNvSpPr/>
          <p:nvPr/>
        </p:nvSpPr>
        <p:spPr>
          <a:xfrm>
            <a:off x="0" y="621553"/>
            <a:ext cx="12192000" cy="5147090"/>
          </a:xfrm>
          <a:prstGeom prst="rect">
            <a:avLst/>
          </a:prstGeom>
          <a:pattFill prst="shingle">
            <a:fgClr>
              <a:schemeClr val="accent1"/>
            </a:fgClr>
            <a:bgClr>
              <a:srgbClr val="004564"/>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accent5">
                  <a:lumMod val="75000"/>
                </a:schemeClr>
              </a:solidFill>
            </a:endParaRPr>
          </a:p>
        </p:txBody>
      </p:sp>
      <p:sp>
        <p:nvSpPr>
          <p:cNvPr id="13" name="Ελεύθερη σχεδίαση 12"/>
          <p:cNvSpPr/>
          <p:nvPr/>
        </p:nvSpPr>
        <p:spPr>
          <a:xfrm>
            <a:off x="4767203" y="1222898"/>
            <a:ext cx="7413780" cy="3371111"/>
          </a:xfrm>
          <a:custGeom>
            <a:avLst/>
            <a:gdLst>
              <a:gd name="connsiteX0" fmla="*/ 7206835 w 7413780"/>
              <a:gd name="connsiteY0" fmla="*/ 1410646 h 3371111"/>
              <a:gd name="connsiteX1" fmla="*/ 4992445 w 7413780"/>
              <a:gd name="connsiteY1" fmla="*/ 3349615 h 3371111"/>
              <a:gd name="connsiteX2" fmla="*/ 23838 w 7413780"/>
              <a:gd name="connsiteY2" fmla="*/ 55571 h 3371111"/>
              <a:gd name="connsiteX3" fmla="*/ 7206835 w 7413780"/>
              <a:gd name="connsiteY3" fmla="*/ 1410646 h 3371111"/>
            </a:gdLst>
            <a:ahLst/>
            <a:cxnLst>
              <a:cxn ang="0">
                <a:pos x="connsiteX0" y="connsiteY0"/>
              </a:cxn>
              <a:cxn ang="0">
                <a:pos x="connsiteX1" y="connsiteY1"/>
              </a:cxn>
              <a:cxn ang="0">
                <a:pos x="connsiteX2" y="connsiteY2"/>
              </a:cxn>
              <a:cxn ang="0">
                <a:pos x="connsiteX3" y="connsiteY3"/>
              </a:cxn>
            </a:cxnLst>
            <a:rect l="l" t="t" r="r" b="b"/>
            <a:pathLst>
              <a:path w="7413780" h="3371111">
                <a:moveTo>
                  <a:pt x="7206835" y="1410646"/>
                </a:moveTo>
                <a:cubicBezTo>
                  <a:pt x="8034936" y="1959653"/>
                  <a:pt x="6189611" y="3575461"/>
                  <a:pt x="4992445" y="3349615"/>
                </a:cubicBezTo>
                <a:cubicBezTo>
                  <a:pt x="3795279" y="3123769"/>
                  <a:pt x="-350735" y="373224"/>
                  <a:pt x="23838" y="55571"/>
                </a:cubicBezTo>
                <a:cubicBezTo>
                  <a:pt x="398411" y="-262082"/>
                  <a:pt x="6378734" y="861639"/>
                  <a:pt x="7206835" y="1410646"/>
                </a:cubicBezTo>
                <a:close/>
              </a:path>
            </a:pathLst>
          </a:cu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p:nvSpPr>
        <p:spPr>
          <a:xfrm>
            <a:off x="3051672" y="587134"/>
            <a:ext cx="9129311" cy="2321320"/>
          </a:xfrm>
          <a:prstGeom prst="rect">
            <a:avLst/>
          </a:prstGeom>
          <a:solidFill>
            <a:srgbClr val="004564"/>
          </a:solidFill>
          <a:ln>
            <a:solidFill>
              <a:srgbClr val="0045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p:nvSpPr>
        <p:spPr>
          <a:xfrm>
            <a:off x="0" y="621554"/>
            <a:ext cx="8575589" cy="517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Οβάλ 7"/>
          <p:cNvSpPr/>
          <p:nvPr/>
        </p:nvSpPr>
        <p:spPr>
          <a:xfrm>
            <a:off x="4584461" y="621553"/>
            <a:ext cx="7589261" cy="53095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0" name="Ευθεία γραμμή σύνδεσης 9"/>
          <p:cNvCxnSpPr/>
          <p:nvPr/>
        </p:nvCxnSpPr>
        <p:spPr>
          <a:xfrm flipH="1">
            <a:off x="0" y="5773302"/>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a:xfrm flipH="1">
            <a:off x="-11017" y="747669"/>
            <a:ext cx="12192000" cy="13027"/>
          </a:xfrm>
          <a:prstGeom prst="line">
            <a:avLst/>
          </a:prstGeom>
          <a:ln w="57150">
            <a:solidFill>
              <a:srgbClr val="004564"/>
            </a:solidFill>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p:cNvCxnSpPr/>
          <p:nvPr/>
        </p:nvCxnSpPr>
        <p:spPr>
          <a:xfrm flipV="1">
            <a:off x="802712" y="759110"/>
            <a:ext cx="1687033"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Ορθογώνιο 17"/>
          <p:cNvSpPr/>
          <p:nvPr/>
        </p:nvSpPr>
        <p:spPr>
          <a:xfrm>
            <a:off x="0" y="-11017"/>
            <a:ext cx="12180983" cy="7476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0"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438" y="6001011"/>
            <a:ext cx="1224785" cy="621801"/>
          </a:xfrm>
          <a:prstGeom prst="rect">
            <a:avLst/>
          </a:prstGeom>
        </p:spPr>
      </p:pic>
      <p:pic>
        <p:nvPicPr>
          <p:cNvPr id="21" name="Εικόνα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90" y="5942074"/>
            <a:ext cx="6500117" cy="728985"/>
          </a:xfrm>
          <a:prstGeom prst="rect">
            <a:avLst/>
          </a:prstGeom>
        </p:spPr>
      </p:pic>
      <p:pic>
        <p:nvPicPr>
          <p:cNvPr id="22" name="Εικόνα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97284" y="6076902"/>
            <a:ext cx="507538" cy="507538"/>
          </a:xfrm>
          <a:prstGeom prst="rect">
            <a:avLst/>
          </a:prstGeom>
        </p:spPr>
      </p:pic>
      <p:sp>
        <p:nvSpPr>
          <p:cNvPr id="23" name="TextBox 22"/>
          <p:cNvSpPr txBox="1"/>
          <p:nvPr/>
        </p:nvSpPr>
        <p:spPr>
          <a:xfrm>
            <a:off x="353438" y="109718"/>
            <a:ext cx="11135558" cy="671851"/>
          </a:xfrm>
          <a:prstGeom prst="rect">
            <a:avLst/>
          </a:prstGeom>
          <a:noFill/>
        </p:spPr>
        <p:txBody>
          <a:bodyPr wrap="square" rtlCol="0">
            <a:spAutoFit/>
          </a:bodyPr>
          <a:lstStyle/>
          <a:p>
            <a:pPr defTabSz="609585">
              <a:lnSpc>
                <a:spcPct val="150000"/>
              </a:lnSpc>
            </a:pPr>
            <a:r>
              <a:rPr lang="en-GB" sz="2800" b="1" kern="0" spc="267" dirty="0">
                <a:solidFill>
                  <a:srgbClr val="14344E"/>
                </a:solidFill>
                <a:latin typeface="Calibri (Body)"/>
                <a:cs typeface="Calibri (Body)"/>
              </a:rPr>
              <a:t>Graphic Arts - The Economical Environment</a:t>
            </a:r>
          </a:p>
        </p:txBody>
      </p:sp>
      <p:pic>
        <p:nvPicPr>
          <p:cNvPr id="15" name="Εικόνα 14">
            <a:extLst>
              <a:ext uri="{FF2B5EF4-FFF2-40B4-BE49-F238E27FC236}">
                <a16:creationId xmlns:a16="http://schemas.microsoft.com/office/drawing/2014/main" id="{F1FDB353-29D4-440A-9FA4-3DBFB05BA4F5}"/>
              </a:ext>
            </a:extLst>
          </p:cNvPr>
          <p:cNvPicPr>
            <a:picLocks noChangeAspect="1"/>
          </p:cNvPicPr>
          <p:nvPr/>
        </p:nvPicPr>
        <p:blipFill>
          <a:blip r:embed="rId6"/>
          <a:stretch>
            <a:fillRect/>
          </a:stretch>
        </p:blipFill>
        <p:spPr>
          <a:xfrm>
            <a:off x="611852" y="781568"/>
            <a:ext cx="8575589" cy="4923917"/>
          </a:xfrm>
          <a:prstGeom prst="rect">
            <a:avLst/>
          </a:prstGeom>
        </p:spPr>
      </p:pic>
      <p:sp>
        <p:nvSpPr>
          <p:cNvPr id="16" name="TextBox 15">
            <a:extLst>
              <a:ext uri="{FF2B5EF4-FFF2-40B4-BE49-F238E27FC236}">
                <a16:creationId xmlns:a16="http://schemas.microsoft.com/office/drawing/2014/main" id="{2C8B6AF8-73C4-4F77-9489-E3F58F9B47D1}"/>
              </a:ext>
            </a:extLst>
          </p:cNvPr>
          <p:cNvSpPr txBox="1"/>
          <p:nvPr/>
        </p:nvSpPr>
        <p:spPr>
          <a:xfrm>
            <a:off x="1269528" y="822964"/>
            <a:ext cx="7844645" cy="400110"/>
          </a:xfrm>
          <a:prstGeom prst="rect">
            <a:avLst/>
          </a:prstGeom>
          <a:noFill/>
        </p:spPr>
        <p:txBody>
          <a:bodyPr wrap="square" rtlCol="0">
            <a:spAutoFit/>
          </a:bodyPr>
          <a:lstStyle/>
          <a:p>
            <a:r>
              <a:rPr lang="en-US" sz="2000" dirty="0">
                <a:solidFill>
                  <a:schemeClr val="bg1">
                    <a:lumMod val="50000"/>
                  </a:schemeClr>
                </a:solidFill>
              </a:rPr>
              <a:t>Growth of the functional and industrial printing market </a:t>
            </a:r>
            <a:r>
              <a:rPr lang="el-GR" sz="2000" dirty="0">
                <a:solidFill>
                  <a:schemeClr val="bg1">
                    <a:lumMod val="50000"/>
                  </a:schemeClr>
                </a:solidFill>
              </a:rPr>
              <a:t>(</a:t>
            </a:r>
            <a:r>
              <a:rPr lang="en-US" sz="2000" dirty="0">
                <a:solidFill>
                  <a:schemeClr val="bg1">
                    <a:lumMod val="50000"/>
                  </a:schemeClr>
                </a:solidFill>
              </a:rPr>
              <a:t>billion $</a:t>
            </a:r>
            <a:r>
              <a:rPr lang="el-GR" sz="2000" dirty="0">
                <a:solidFill>
                  <a:schemeClr val="bg1">
                    <a:lumMod val="50000"/>
                  </a:schemeClr>
                </a:solidFill>
              </a:rPr>
              <a:t>)</a:t>
            </a:r>
          </a:p>
        </p:txBody>
      </p:sp>
    </p:spTree>
    <p:extLst>
      <p:ext uri="{BB962C8B-B14F-4D97-AF65-F5344CB8AC3E}">
        <p14:creationId xmlns:p14="http://schemas.microsoft.com/office/powerpoint/2010/main" val="1723625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σεμε_n.pptx" id="{B0AD5766-2A55-469D-9081-189A9B188AC5}" vid="{E578F898-BDF9-401E-BC2F-B3042F01D2F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fespa-hellas_template</Template>
  <TotalTime>813</TotalTime>
  <Words>2539</Words>
  <Application>Microsoft Office PowerPoint</Application>
  <PresentationFormat>Ευρεία οθόνη</PresentationFormat>
  <Paragraphs>262</Paragraphs>
  <Slides>29</Slides>
  <Notes>22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29</vt:i4>
      </vt:variant>
    </vt:vector>
  </HeadingPairs>
  <TitlesOfParts>
    <vt:vector size="37" baseType="lpstr">
      <vt:lpstr>Arial</vt:lpstr>
      <vt:lpstr>Calibri</vt:lpstr>
      <vt:lpstr>Calibri (Body)</vt:lpstr>
      <vt:lpstr>Calibri Light</vt:lpstr>
      <vt:lpstr>Raleway</vt:lpstr>
      <vt:lpstr>Rockwell</vt:lpstr>
      <vt:lpstr>Wingdings</vt:lpstr>
      <vt:lpstr>Atlas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Conclusions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ΜΑΡΙΟΣ ΤΣΙΓΩΝΙΑΣ</cp:lastModifiedBy>
  <cp:revision>71</cp:revision>
  <dcterms:created xsi:type="dcterms:W3CDTF">2019-02-07T19:22:15Z</dcterms:created>
  <dcterms:modified xsi:type="dcterms:W3CDTF">2023-02-09T19:19:00Z</dcterms:modified>
</cp:coreProperties>
</file>